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7" r:id="rId3"/>
    <p:sldId id="279" r:id="rId4"/>
    <p:sldId id="258" r:id="rId5"/>
    <p:sldId id="259" r:id="rId6"/>
    <p:sldId id="260" r:id="rId7"/>
    <p:sldId id="261" r:id="rId8"/>
    <p:sldId id="262" r:id="rId9"/>
    <p:sldId id="278" r:id="rId10"/>
    <p:sldId id="276" r:id="rId11"/>
    <p:sldId id="280" r:id="rId12"/>
    <p:sldId id="277" r:id="rId13"/>
    <p:sldId id="281" r:id="rId14"/>
    <p:sldId id="263" r:id="rId15"/>
    <p:sldId id="264" r:id="rId16"/>
    <p:sldId id="267" r:id="rId17"/>
    <p:sldId id="268" r:id="rId18"/>
    <p:sldId id="269" r:id="rId19"/>
    <p:sldId id="270" r:id="rId20"/>
    <p:sldId id="271" r:id="rId21"/>
    <p:sldId id="272" r:id="rId22"/>
    <p:sldId id="282" r:id="rId23"/>
    <p:sldId id="273" r:id="rId24"/>
    <p:sldId id="274" r:id="rId25"/>
    <p:sldId id="275" r:id="rId26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3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EFEEBE-0834-41CF-B12F-F44192E29BC7}" type="datetimeFigureOut">
              <a:rPr lang="pl-PL" smtClean="0"/>
              <a:pPr/>
              <a:t>2016-12-03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71B205-AFEA-4E92-A6E4-FCD9EE7C5259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1B205-AFEA-4E92-A6E4-FCD9EE7C5259}" type="slidenum">
              <a:rPr lang="pl-PL" smtClean="0"/>
              <a:pPr/>
              <a:t>3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rójkąt równoramienny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ytuł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28" name="Symbol zastępczy daty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02EFD45-257A-4A5C-96B9-6077C191ADAC}" type="datetimeFigureOut">
              <a:rPr lang="pl-PL" smtClean="0"/>
              <a:pPr/>
              <a:t>2016-12-03</a:t>
            </a:fld>
            <a:endParaRPr lang="pl-PL"/>
          </a:p>
        </p:txBody>
      </p:sp>
      <p:sp>
        <p:nvSpPr>
          <p:cNvPr id="17" name="Symbol zastępczy stopki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pl-PL"/>
          </a:p>
        </p:txBody>
      </p:sp>
      <p:sp>
        <p:nvSpPr>
          <p:cNvPr id="29" name="Symbol zastępczy numeru slajd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3012A708-1511-452B-A936-57DCA7C84FE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EFD45-257A-4A5C-96B9-6077C191ADAC}" type="datetimeFigureOut">
              <a:rPr lang="pl-PL" smtClean="0"/>
              <a:pPr/>
              <a:t>2016-12-03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2A708-1511-452B-A936-57DCA7C84FE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EFD45-257A-4A5C-96B9-6077C191ADAC}" type="datetimeFigureOut">
              <a:rPr lang="pl-PL" smtClean="0"/>
              <a:pPr/>
              <a:t>2016-12-03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2A708-1511-452B-A936-57DCA7C84FE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02EFD45-257A-4A5C-96B9-6077C191ADAC}" type="datetimeFigureOut">
              <a:rPr lang="pl-PL" smtClean="0"/>
              <a:pPr/>
              <a:t>2016-12-03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2A708-1511-452B-A936-57DCA7C84FE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rójkąt prostokątny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rójkąt równoramienny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02EFD45-257A-4A5C-96B9-6077C191ADAC}" type="datetimeFigureOut">
              <a:rPr lang="pl-PL" smtClean="0"/>
              <a:pPr/>
              <a:t>2016-12-03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3012A708-1511-452B-A936-57DCA7C84FE8}" type="slidenum">
              <a:rPr lang="pl-PL" smtClean="0"/>
              <a:pPr/>
              <a:t>‹#›</a:t>
            </a:fld>
            <a:endParaRPr lang="pl-PL"/>
          </a:p>
        </p:txBody>
      </p:sp>
      <p:cxnSp>
        <p:nvCxnSpPr>
          <p:cNvPr id="11" name="Łącznik prosty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Łącznik prosty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02EFD45-257A-4A5C-96B9-6077C191ADAC}" type="datetimeFigureOut">
              <a:rPr lang="pl-PL" smtClean="0"/>
              <a:pPr/>
              <a:t>2016-12-03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012A708-1511-452B-A936-57DCA7C84FE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02EFD45-257A-4A5C-96B9-6077C191ADAC}" type="datetimeFigureOut">
              <a:rPr lang="pl-PL" smtClean="0"/>
              <a:pPr/>
              <a:t>2016-12-03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3012A708-1511-452B-A936-57DCA7C84FE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EFD45-257A-4A5C-96B9-6077C191ADAC}" type="datetimeFigureOut">
              <a:rPr lang="pl-PL" smtClean="0"/>
              <a:pPr/>
              <a:t>2016-12-03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2A708-1511-452B-A936-57DCA7C84FE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02EFD45-257A-4A5C-96B9-6077C191ADAC}" type="datetimeFigureOut">
              <a:rPr lang="pl-PL" smtClean="0"/>
              <a:pPr/>
              <a:t>2016-12-03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012A708-1511-452B-A936-57DCA7C84FE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02EFD45-257A-4A5C-96B9-6077C191ADAC}" type="datetimeFigureOut">
              <a:rPr lang="pl-PL" smtClean="0"/>
              <a:pPr/>
              <a:t>2016-12-03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3012A708-1511-452B-A936-57DCA7C84FE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02EFD45-257A-4A5C-96B9-6077C191ADAC}" type="datetimeFigureOut">
              <a:rPr lang="pl-PL" smtClean="0"/>
              <a:pPr/>
              <a:t>2016-12-03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3012A708-1511-452B-A936-57DCA7C84FE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ójkąt prostokątny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Łącznik prosty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Łącznik prosty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Symbol zastępczy tytuł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4" name="Symbol zastępczy daty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02EFD45-257A-4A5C-96B9-6077C191ADAC}" type="datetimeFigureOut">
              <a:rPr lang="pl-PL" smtClean="0"/>
              <a:pPr/>
              <a:t>2016-12-03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pl-PL"/>
          </a:p>
        </p:txBody>
      </p:sp>
      <p:sp>
        <p:nvSpPr>
          <p:cNvPr id="23" name="Symbol zastępczy numeru slajd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3012A708-1511-452B-A936-57DCA7C84FE8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pl/url?sa=i&amp;rct=j&amp;q=&amp;esrc=s&amp;frm=1&amp;source=images&amp;cd=&amp;cad=rja&amp;docid=M0UulAWrB30eBM&amp;tbnid=H9Ju0ObtHTqL1M:&amp;ved=0CAUQjRw&amp;url=http://www.piagro.pl/platforma/produkcja-roslinna/material-siewny-nasiona-zboz/rosliny-straczkowe-1/bobik-1/nasiona-straczkowe_5580.html&amp;ei=kjqKUu78N-Sl0AX6iIDICQ&amp;bvm=bv.56643336,d.ZGU&amp;psig=AFQjCNFG4dDFVvNdy3UBxzbvduV281G_cQ&amp;ust=1384877015468072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pl/url?sa=i&amp;rct=j&amp;q=&amp;esrc=s&amp;frm=1&amp;source=images&amp;cd=&amp;cad=rja&amp;docid=IhN4Kd3_idQPEM&amp;tbnid=OFVoKr3oXfWxYM:&amp;ved=0CAUQjRw&amp;url=http://www.piagro.pl/platforma/produkcja-roslinna/plody-rolne/zboza/pszenzyto/ds-trans-kupi-rozne-zboza_6201.html&amp;ei=QUiKUpGaEYbw0gXmk4GwDg&amp;bvm=bv.56643336,d.ZGU&amp;psig=AFQjCNEvhDzDwW8q3Bpyr3VeC4g4sdrD2w&amp;ust=1384880540509932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/>
              <a:t>Mieszanki strączkowo- zbożowe</a:t>
            </a:r>
            <a:endParaRPr lang="pl-PL" dirty="0"/>
          </a:p>
        </p:txBody>
      </p:sp>
      <p:pic>
        <p:nvPicPr>
          <p:cNvPr id="23554" name="Picture 2" descr="https://encrypted-tbn2.gstatic.com/images?q=tbn:ANd9GcToo1bRbaxzemsNV8Geefl5fUYPac7YsQT9zW-68asqdb35hU1n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428868"/>
            <a:ext cx="6096000" cy="37909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214282" y="500042"/>
            <a:ext cx="8715436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b="1" dirty="0" smtClean="0"/>
          </a:p>
          <a:p>
            <a:endParaRPr lang="pl-PL" b="1" dirty="0" smtClean="0"/>
          </a:p>
          <a:p>
            <a:r>
              <a:rPr lang="pl-PL" b="1" dirty="0" smtClean="0"/>
              <a:t> </a:t>
            </a:r>
            <a:r>
              <a:rPr lang="pl-PL" sz="2400" b="1" dirty="0" smtClean="0"/>
              <a:t>Mieszanki z koniczyną w naszych warunkach powinny być uprawiane na 1 rok, a z lucerną — na 2 lata pełnego użytkowania. Dłuższe przetrzymywanie nie przyczynia się do dalszej poprawy struktury; </a:t>
            </a:r>
            <a:endParaRPr lang="pl-PL" sz="2400" b="1" dirty="0" smtClean="0"/>
          </a:p>
          <a:p>
            <a:endParaRPr lang="pl-PL" sz="2400" b="1" dirty="0" smtClean="0"/>
          </a:p>
          <a:p>
            <a:endParaRPr lang="pl-PL" sz="2400" b="1" dirty="0" smtClean="0"/>
          </a:p>
          <a:p>
            <a:r>
              <a:rPr lang="pl-PL" sz="2400" b="1" dirty="0" smtClean="0">
                <a:solidFill>
                  <a:srgbClr val="FFC000"/>
                </a:solidFill>
              </a:rPr>
              <a:t>Uzyskanie </a:t>
            </a:r>
            <a:r>
              <a:rPr lang="pl-PL" sz="2400" b="1" dirty="0" smtClean="0">
                <a:solidFill>
                  <a:srgbClr val="FFC000"/>
                </a:solidFill>
              </a:rPr>
              <a:t>paszy</a:t>
            </a:r>
            <a:r>
              <a:rPr lang="pl-PL" sz="2400" b="1" dirty="0" smtClean="0"/>
              <a:t>, w dogodnych warunkach można mieszanki użytkować dłużej, lecz nie dopuszczać do zachwaszczenia pola. </a:t>
            </a:r>
          </a:p>
          <a:p>
            <a:endParaRPr lang="pl-PL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400" b="1" dirty="0" smtClean="0">
                <a:solidFill>
                  <a:srgbClr val="FF0000"/>
                </a:solidFill>
              </a:rPr>
              <a:t>Mieszanka gorzowska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pl-PL" sz="3200" b="1" dirty="0" smtClean="0"/>
              <a:t>stanowi </a:t>
            </a:r>
            <a:r>
              <a:rPr lang="pl-PL" sz="3200" b="1" dirty="0" smtClean="0"/>
              <a:t>poplon ozimy (na zielonkę, na siano i na kiszonkę) w rejonach o łagodniejszych zimach; skład: </a:t>
            </a:r>
            <a:r>
              <a:rPr lang="pl-PL" sz="3200" b="1" dirty="0" smtClean="0">
                <a:solidFill>
                  <a:srgbClr val="FFC000"/>
                </a:solidFill>
              </a:rPr>
              <a:t>20 kg rajgrasu  (życicy wielokwiatowej), 40 kg wyki ozimej i 20 kg inkarnatki </a:t>
            </a:r>
            <a:r>
              <a:rPr lang="pl-PL" sz="3200" b="1" dirty="0" smtClean="0"/>
              <a:t>wysiewanych na  1ha; udaje się na glebach lekkich i średnich, gorzej na gliniastych i podmokłych. Mieszankę  warto nawozić obornikiem oraz nawozami potasowymi i fosforowymi. Sieje się w drugiej połowie sierpnia, sprząta przeważnie w drugiej połowie maja.</a:t>
            </a:r>
            <a:br>
              <a:rPr lang="pl-PL" sz="3200" b="1" dirty="0" smtClean="0"/>
            </a:br>
            <a:endParaRPr lang="pl-PL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Mieszanka poznańska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l-PL" b="1" dirty="0" smtClean="0"/>
              <a:t>jest poplonem </a:t>
            </a:r>
            <a:r>
              <a:rPr lang="pl-PL" b="1" dirty="0" smtClean="0"/>
              <a:t>ozimym uprawianym na zielonkę, siano i kiszonkę; </a:t>
            </a:r>
            <a:r>
              <a:rPr lang="pl-PL" b="1" dirty="0" smtClean="0"/>
              <a:t>skład: </a:t>
            </a:r>
            <a:r>
              <a:rPr lang="pl-PL" b="1" dirty="0" smtClean="0">
                <a:solidFill>
                  <a:srgbClr val="FFC000"/>
                </a:solidFill>
              </a:rPr>
              <a:t>20 kg rajgrasu angielskiego, 40 kg wyki ozimej i 20 kg inkarnatki </a:t>
            </a:r>
            <a:r>
              <a:rPr lang="pl-PL" b="1" dirty="0" smtClean="0"/>
              <a:t>(na l ha); ostrzejsze zimy znosi lepiej niż mieszanka gorzowska — rajgras włoski, wchodzący w skład mieszanki gorzowskiej, jest zastąpiony rajgrasem angielskim (życicą trwałą), który lepiej przetrzymuje zimę. Warunki uprawy takie jak dla mieszanki gorzowskiej. 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 smtClean="0"/>
          </a:p>
          <a:p>
            <a:endParaRPr lang="pl-PL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Mieszanka </a:t>
            </a:r>
            <a:r>
              <a:rPr lang="pl-PL" b="1" dirty="0" err="1" smtClean="0"/>
              <a:t>swojecka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l-PL" b="1" dirty="0" smtClean="0"/>
              <a:t>jest </a:t>
            </a:r>
            <a:r>
              <a:rPr lang="pl-PL" b="1" dirty="0" smtClean="0"/>
              <a:t>to poplon ozimy uprawiany na zielonkę, siano lub kiszonkę, w rejonach o surowszych zimach, zwłaszcza w okolicach podgórskich, na glebach żyznych i wilgotnych; mieszanka składa się z </a:t>
            </a:r>
            <a:r>
              <a:rPr lang="pl-PL" b="1" dirty="0" smtClean="0">
                <a:solidFill>
                  <a:srgbClr val="FFC000"/>
                </a:solidFill>
              </a:rPr>
              <a:t>80 kg żyta, 40 kg wyki ozimej i 20 kg inkarnatki </a:t>
            </a:r>
            <a:r>
              <a:rPr lang="pl-PL" b="1" dirty="0" smtClean="0">
                <a:solidFill>
                  <a:srgbClr val="FFC000"/>
                </a:solidFill>
              </a:rPr>
              <a:t>(</a:t>
            </a:r>
            <a:r>
              <a:rPr lang="pl-PL" b="1" dirty="0" smtClean="0"/>
              <a:t>na </a:t>
            </a:r>
            <a:r>
              <a:rPr lang="pl-PL" b="1" dirty="0" smtClean="0"/>
              <a:t>l </a:t>
            </a:r>
            <a:r>
              <a:rPr lang="pl-PL" b="1" dirty="0" smtClean="0"/>
              <a:t>ha). </a:t>
            </a:r>
            <a:r>
              <a:rPr lang="pl-PL" b="1" dirty="0" smtClean="0"/>
              <a:t>Inkarnatkę i wykę ozimą sieje się w drugiej połowie sierpnia, żyto w dwa tygodnie później w poprzek rzędów wyki z inkarnatką. Inne warunki uprawy jak dla mieszanki gorzowskiej.</a:t>
            </a:r>
            <a:endParaRPr lang="pl-PL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 descr="http://www.google.pl/url?sa=i&amp;source=images&amp;cd=&amp;docid=XzW2nu29xB_BCM&amp;tbnid=E39iC5_Q46oMDM:&amp;ved=0CAUQjBwwAA&amp;url=http%3A%2F%2Fe-hortico.pl%2Fuserdata%2Fgfx%2F32c938339af3fcadb0d620fa58aa8d0b.jpg&amp;ei=AD-KUvroIbHo7AbLnIDoCQ&amp;psig=AFQjCNGpdE2oBSygfRoQLFk8GDTJVqKWsw&amp;ust=138487820864741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28676" name="AutoShape 4" descr="http://www.google.pl/url?sa=i&amp;source=images&amp;cd=&amp;docid=XzW2nu29xB_BCM&amp;tbnid=E39iC5_Q46oMDM:&amp;ved=0CAUQjBwwAA&amp;url=http%3A%2F%2Fe-hortico.pl%2Fuserdata%2Fgfx%2F32c938339af3fcadb0d620fa58aa8d0b.jpg&amp;ei=AD-KUvroIbHo7AbLnIDoCQ&amp;psig=AFQjCNGpdE2oBSygfRoQLFk8GDTJVqKWsw&amp;ust=138487820864741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28678" name="Picture 6" descr="http://k.farmer.pl/i/02/05/36/020536_6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643182"/>
            <a:ext cx="4572000" cy="4214818"/>
          </a:xfrm>
          <a:prstGeom prst="rect">
            <a:avLst/>
          </a:prstGeom>
          <a:noFill/>
        </p:spPr>
      </p:pic>
      <p:pic>
        <p:nvPicPr>
          <p:cNvPr id="28680" name="Picture 8" descr="http://sprzedambyka.pl/repo/pics/000/087/504/100_3356_vie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649533"/>
            <a:ext cx="4572000" cy="4208467"/>
          </a:xfrm>
          <a:prstGeom prst="rect">
            <a:avLst/>
          </a:prstGeom>
          <a:noFill/>
        </p:spPr>
      </p:pic>
      <p:pic>
        <p:nvPicPr>
          <p:cNvPr id="28682" name="Picture 10" descr="http://images04.olx.pl/ui/8/94/22/1283323029_116929222_1-Zdjecia--mieszanka-zbozowo-straczkow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6807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r>
              <a:rPr lang="pl-PL" dirty="0" smtClean="0"/>
              <a:t>Nasiona strączkowe</a:t>
            </a:r>
            <a:endParaRPr lang="pl-PL" dirty="0"/>
          </a:p>
        </p:txBody>
      </p:sp>
      <p:pic>
        <p:nvPicPr>
          <p:cNvPr id="33794" name="Picture 2" descr="Mix warzyw strączkowyc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8786842" cy="5786454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37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pl-PL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pl-PL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pl-PL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Uprawa mieszanek zbożowo-strączkowych</a:t>
            </a:r>
          </a:p>
          <a:p>
            <a:pPr>
              <a:buNone/>
            </a:pPr>
            <a:r>
              <a:rPr lang="pl-PL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	Wzrost </a:t>
            </a:r>
            <a:r>
              <a:rPr lang="pl-PL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zainteresowania uprawą mieszanek zbożowo-strączkowych spowodowany jest przejściem wielu gospodarstw na pasze własne. Kompozycja taka zwiększa zawartość białka w mieszankach 2-2,5 </a:t>
            </a:r>
            <a:r>
              <a:rPr lang="pl-PL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razy. </a:t>
            </a:r>
            <a:r>
              <a:rPr lang="pl-PL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pl-PL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pl-PL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/>
            </a:r>
            <a:br>
              <a:rPr lang="pl-PL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pl-PL" b="1" dirty="0" smtClean="0">
                <a:solidFill>
                  <a:srgbClr val="FFC000"/>
                </a:solidFill>
              </a:rPr>
              <a:t>Uprawa mieszanek zbożowo-strączkowych daje duże korzyści ekonomiczne i agrotechniczne:</a:t>
            </a:r>
            <a:br>
              <a:rPr lang="pl-PL" b="1" dirty="0" smtClean="0">
                <a:solidFill>
                  <a:srgbClr val="FFC000"/>
                </a:solidFill>
              </a:rPr>
            </a:br>
            <a:r>
              <a:rPr lang="pl-PL" b="1" dirty="0" smtClean="0">
                <a:solidFill>
                  <a:srgbClr val="FFC000"/>
                </a:solidFill>
              </a:rPr>
              <a:t/>
            </a:r>
            <a:br>
              <a:rPr lang="pl-PL" b="1" dirty="0" smtClean="0">
                <a:solidFill>
                  <a:srgbClr val="FFC000"/>
                </a:solidFill>
              </a:rPr>
            </a:br>
            <a:r>
              <a:rPr lang="pl-PL" b="1" dirty="0" smtClean="0">
                <a:solidFill>
                  <a:srgbClr val="FFC000"/>
                </a:solidFill>
              </a:rPr>
              <a:t>- wpływa korzystnie na żyzność gleb,</a:t>
            </a:r>
            <a:br>
              <a:rPr lang="pl-PL" b="1" dirty="0" smtClean="0">
                <a:solidFill>
                  <a:srgbClr val="FFC000"/>
                </a:solidFill>
              </a:rPr>
            </a:br>
            <a:r>
              <a:rPr lang="pl-PL" b="1" dirty="0" smtClean="0">
                <a:solidFill>
                  <a:srgbClr val="FFC000"/>
                </a:solidFill>
              </a:rPr>
              <a:t/>
            </a:r>
            <a:br>
              <a:rPr lang="pl-PL" b="1" dirty="0" smtClean="0">
                <a:solidFill>
                  <a:srgbClr val="FFC000"/>
                </a:solidFill>
              </a:rPr>
            </a:br>
            <a:r>
              <a:rPr lang="pl-PL" b="1" dirty="0" smtClean="0">
                <a:solidFill>
                  <a:srgbClr val="FFC000"/>
                </a:solidFill>
              </a:rPr>
              <a:t>- poprawia ich strukturę,</a:t>
            </a:r>
            <a:br>
              <a:rPr lang="pl-PL" b="1" dirty="0" smtClean="0">
                <a:solidFill>
                  <a:srgbClr val="FFC000"/>
                </a:solidFill>
              </a:rPr>
            </a:br>
            <a:r>
              <a:rPr lang="pl-PL" b="1" dirty="0" smtClean="0">
                <a:solidFill>
                  <a:srgbClr val="FFC000"/>
                </a:solidFill>
              </a:rPr>
              <a:t/>
            </a:r>
            <a:br>
              <a:rPr lang="pl-PL" b="1" dirty="0" smtClean="0">
                <a:solidFill>
                  <a:srgbClr val="FFC000"/>
                </a:solidFill>
              </a:rPr>
            </a:br>
            <a:r>
              <a:rPr lang="pl-PL" b="1" dirty="0" smtClean="0">
                <a:solidFill>
                  <a:srgbClr val="FFC000"/>
                </a:solidFill>
              </a:rPr>
              <a:t>- zmniejsza koszty nawożenia,</a:t>
            </a:r>
            <a:br>
              <a:rPr lang="pl-PL" b="1" dirty="0" smtClean="0">
                <a:solidFill>
                  <a:srgbClr val="FFC000"/>
                </a:solidFill>
              </a:rPr>
            </a:br>
            <a:r>
              <a:rPr lang="pl-PL" b="1" dirty="0" smtClean="0">
                <a:solidFill>
                  <a:srgbClr val="FFC000"/>
                </a:solidFill>
              </a:rPr>
              <a:t/>
            </a:r>
            <a:br>
              <a:rPr lang="pl-PL" b="1" dirty="0" smtClean="0">
                <a:solidFill>
                  <a:srgbClr val="FFC000"/>
                </a:solidFill>
              </a:rPr>
            </a:br>
            <a:r>
              <a:rPr lang="pl-PL" b="1" dirty="0" smtClean="0">
                <a:solidFill>
                  <a:srgbClr val="FFC000"/>
                </a:solidFill>
              </a:rPr>
              <a:t>- wpływa na stan fitosanitarny gleby,</a:t>
            </a:r>
            <a:br>
              <a:rPr lang="pl-PL" b="1" dirty="0" smtClean="0">
                <a:solidFill>
                  <a:srgbClr val="FFC000"/>
                </a:solidFill>
              </a:rPr>
            </a:br>
            <a:r>
              <a:rPr lang="pl-PL" b="1" dirty="0" smtClean="0">
                <a:solidFill>
                  <a:srgbClr val="FFC000"/>
                </a:solidFill>
              </a:rPr>
              <a:t/>
            </a:r>
            <a:br>
              <a:rPr lang="pl-PL" b="1" dirty="0" smtClean="0">
                <a:solidFill>
                  <a:srgbClr val="FFC000"/>
                </a:solidFill>
              </a:rPr>
            </a:br>
            <a:r>
              <a:rPr lang="pl-PL" b="1" dirty="0" smtClean="0">
                <a:solidFill>
                  <a:srgbClr val="FFC000"/>
                </a:solidFill>
              </a:rPr>
              <a:t>- pozostawia dobre stanowisko dla innych roślin,</a:t>
            </a:r>
            <a:br>
              <a:rPr lang="pl-PL" b="1" dirty="0" smtClean="0">
                <a:solidFill>
                  <a:srgbClr val="FFC000"/>
                </a:solidFill>
              </a:rPr>
            </a:br>
            <a:r>
              <a:rPr lang="pl-PL" b="1" dirty="0" smtClean="0">
                <a:solidFill>
                  <a:srgbClr val="FFC000"/>
                </a:solidFill>
              </a:rPr>
              <a:t/>
            </a:r>
            <a:br>
              <a:rPr lang="pl-PL" b="1" dirty="0" smtClean="0">
                <a:solidFill>
                  <a:srgbClr val="FFC000"/>
                </a:solidFill>
              </a:rPr>
            </a:br>
            <a:r>
              <a:rPr lang="pl-PL" b="1" dirty="0" smtClean="0">
                <a:solidFill>
                  <a:srgbClr val="FFC000"/>
                </a:solidFill>
              </a:rPr>
              <a:t>- mieszanki w mniejszym stopniu ulegają zachwaszczeniu,</a:t>
            </a:r>
            <a:br>
              <a:rPr lang="pl-PL" b="1" dirty="0" smtClean="0">
                <a:solidFill>
                  <a:srgbClr val="FFC000"/>
                </a:solidFill>
              </a:rPr>
            </a:br>
            <a:r>
              <a:rPr lang="pl-PL" b="1" dirty="0" smtClean="0">
                <a:solidFill>
                  <a:srgbClr val="FFC000"/>
                </a:solidFill>
              </a:rPr>
              <a:t/>
            </a:r>
            <a:br>
              <a:rPr lang="pl-PL" b="1" dirty="0" smtClean="0">
                <a:solidFill>
                  <a:srgbClr val="FFC000"/>
                </a:solidFill>
              </a:rPr>
            </a:br>
            <a:r>
              <a:rPr lang="pl-PL" b="1" dirty="0" smtClean="0">
                <a:solidFill>
                  <a:srgbClr val="FFC000"/>
                </a:solidFill>
              </a:rPr>
              <a:t>- zdrowotność roślin jest większa niż przy siewie jednogatunkowym,</a:t>
            </a:r>
            <a:br>
              <a:rPr lang="pl-PL" b="1" dirty="0" smtClean="0">
                <a:solidFill>
                  <a:srgbClr val="FFC000"/>
                </a:solidFill>
              </a:rPr>
            </a:br>
            <a:r>
              <a:rPr lang="pl-PL" b="1" dirty="0" smtClean="0">
                <a:solidFill>
                  <a:srgbClr val="FFC000"/>
                </a:solidFill>
              </a:rPr>
              <a:t/>
            </a:r>
            <a:br>
              <a:rPr lang="pl-PL" b="1" dirty="0" smtClean="0">
                <a:solidFill>
                  <a:srgbClr val="FFC000"/>
                </a:solidFill>
              </a:rPr>
            </a:br>
            <a:r>
              <a:rPr lang="pl-PL" b="1" dirty="0" smtClean="0">
                <a:solidFill>
                  <a:srgbClr val="FFC000"/>
                </a:solidFill>
              </a:rPr>
              <a:t>- uzyskujemy paszę o dużej zawartości białka, bogatą w lizynę.</a:t>
            </a:r>
            <a:br>
              <a:rPr lang="pl-PL" b="1" dirty="0" smtClean="0">
                <a:solidFill>
                  <a:srgbClr val="FFC000"/>
                </a:solidFill>
              </a:rPr>
            </a:br>
            <a:r>
              <a:rPr lang="pl-PL" b="1" dirty="0" smtClean="0">
                <a:solidFill>
                  <a:srgbClr val="FFC000"/>
                </a:solidFill>
              </a:rPr>
              <a:t/>
            </a:r>
            <a:br>
              <a:rPr lang="pl-PL" b="1" dirty="0" smtClean="0">
                <a:solidFill>
                  <a:srgbClr val="FFC000"/>
                </a:solidFill>
              </a:rPr>
            </a:br>
            <a:r>
              <a:rPr lang="pl-PL" b="1" dirty="0" smtClean="0">
                <a:solidFill>
                  <a:srgbClr val="FFC000"/>
                </a:solidFill>
              </a:rPr>
              <a:t>Uprawa mieszanek nie stanowi ryzyka, gdyż w latach suchych właściwy plon zapewnia zboże, a w mokrych strączkowe.</a:t>
            </a:r>
            <a:br>
              <a:rPr lang="pl-PL" b="1" dirty="0" smtClean="0">
                <a:solidFill>
                  <a:srgbClr val="FFC000"/>
                </a:solidFill>
              </a:rPr>
            </a:br>
            <a:r>
              <a:rPr lang="pl-PL" b="1" dirty="0" smtClean="0">
                <a:solidFill>
                  <a:srgbClr val="FFC000"/>
                </a:solidFill>
              </a:rPr>
              <a:t/>
            </a:r>
            <a:br>
              <a:rPr lang="pl-PL" b="1" dirty="0" smtClean="0">
                <a:solidFill>
                  <a:srgbClr val="FFC000"/>
                </a:solidFill>
              </a:rPr>
            </a:br>
            <a:r>
              <a:rPr lang="pl-PL" b="1" dirty="0" smtClean="0">
                <a:solidFill>
                  <a:srgbClr val="FFC000"/>
                </a:solidFill>
              </a:rPr>
              <a:t>Nie wiąże się to również z nakładami inwestycyjnymi, ponieważ maszyny i narzędzia stosowane w uprawie zbóż, stosujemy w technologii uprawy i zbioru mieszanek.</a:t>
            </a:r>
            <a:endParaRPr lang="pl-PL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r>
              <a:rPr lang="pl-PL" dirty="0" smtClean="0"/>
              <a:t/>
            </a:r>
            <a:br>
              <a:rPr lang="pl-PL" dirty="0" smtClean="0"/>
            </a:br>
            <a:r>
              <a:rPr lang="pl-PL" b="1" dirty="0" smtClean="0"/>
              <a:t>Dobór roślin w mieszance</a:t>
            </a:r>
            <a:br>
              <a:rPr lang="pl-PL" b="1" dirty="0" smtClean="0"/>
            </a:br>
            <a:r>
              <a:rPr lang="pl-PL" b="1" dirty="0" smtClean="0"/>
              <a:t/>
            </a:r>
            <a:br>
              <a:rPr lang="pl-PL" b="1" dirty="0" smtClean="0"/>
            </a:br>
            <a:r>
              <a:rPr lang="pl-PL" b="1" dirty="0" smtClean="0"/>
              <a:t>Dobór roślin w mieszance jest odpowiedni przy prawidłowym dopasowaniu ich wymagań, tak aby wegetacja i dojrzewanie były do siebie zbliżone.</a:t>
            </a:r>
            <a:br>
              <a:rPr lang="pl-PL" b="1" dirty="0" smtClean="0"/>
            </a:br>
            <a:r>
              <a:rPr lang="pl-PL" b="1" dirty="0" smtClean="0"/>
              <a:t/>
            </a:r>
            <a:br>
              <a:rPr lang="pl-PL" b="1" dirty="0" smtClean="0"/>
            </a:br>
            <a:r>
              <a:rPr lang="pl-PL" b="1" dirty="0" smtClean="0"/>
              <a:t>Przykłady mieszanek w zależności od ich składu i zasobności gleb:</a:t>
            </a:r>
            <a:br>
              <a:rPr lang="pl-PL" b="1" dirty="0" smtClean="0"/>
            </a:br>
            <a:r>
              <a:rPr lang="pl-PL" b="1" dirty="0" smtClean="0"/>
              <a:t/>
            </a:r>
            <a:br>
              <a:rPr lang="pl-PL" b="1" dirty="0" smtClean="0"/>
            </a:br>
            <a:r>
              <a:rPr lang="pl-PL" b="1" dirty="0" smtClean="0"/>
              <a:t>I. Warunki glebowe bardzo dobre i </a:t>
            </a:r>
            <a:r>
              <a:rPr lang="pl-PL" b="1" dirty="0" smtClean="0"/>
              <a:t>dobre</a:t>
            </a:r>
            <a:r>
              <a:rPr lang="pl-PL" b="1" dirty="0" smtClean="0"/>
              <a:t> -</a:t>
            </a:r>
            <a:r>
              <a:rPr lang="pl-PL" b="1" dirty="0" smtClean="0"/>
              <a:t> </a:t>
            </a:r>
            <a:r>
              <a:rPr lang="pl-PL" b="1" dirty="0" smtClean="0"/>
              <a:t>II i </a:t>
            </a:r>
            <a:r>
              <a:rPr lang="pl-PL" b="1" dirty="0" err="1" smtClean="0"/>
              <a:t>IIIa</a:t>
            </a:r>
            <a:r>
              <a:rPr lang="pl-PL" b="1" dirty="0" smtClean="0"/>
              <a:t/>
            </a:r>
            <a:br>
              <a:rPr lang="pl-PL" b="1" dirty="0" smtClean="0"/>
            </a:br>
            <a:r>
              <a:rPr lang="pl-PL" b="1" dirty="0" smtClean="0"/>
              <a:t/>
            </a:r>
            <a:br>
              <a:rPr lang="pl-PL" b="1" dirty="0" smtClean="0"/>
            </a:br>
            <a:r>
              <a:rPr lang="pl-PL" b="1" dirty="0" smtClean="0"/>
              <a:t>Mieszanki 3-składnikowe z grochem</a:t>
            </a:r>
            <a:r>
              <a:rPr lang="pl-PL" b="1" dirty="0" smtClean="0"/>
              <a:t>,</a:t>
            </a:r>
            <a:r>
              <a:rPr lang="pl-PL" b="1" dirty="0" smtClean="0"/>
              <a:t/>
            </a:r>
            <a:br>
              <a:rPr lang="pl-PL" b="1" dirty="0" smtClean="0"/>
            </a:br>
            <a:r>
              <a:rPr lang="pl-PL" b="1" dirty="0" smtClean="0"/>
              <a:t/>
            </a:r>
            <a:br>
              <a:rPr lang="pl-PL" b="1" dirty="0" smtClean="0"/>
            </a:br>
            <a:r>
              <a:rPr lang="pl-PL" b="1" dirty="0" smtClean="0"/>
              <a:t>groch 60 kg + owies 85 kg + jęczmień jary 45 kg</a:t>
            </a:r>
            <a:br>
              <a:rPr lang="pl-PL" b="1" dirty="0" smtClean="0"/>
            </a:br>
            <a:r>
              <a:rPr lang="pl-PL" b="1" dirty="0" smtClean="0"/>
              <a:t/>
            </a:r>
            <a:br>
              <a:rPr lang="pl-PL" b="1" dirty="0" smtClean="0"/>
            </a:br>
            <a:r>
              <a:rPr lang="pl-PL" b="1" dirty="0" smtClean="0"/>
              <a:t>groch 70 kg + pszenica jara 80 kg + jęczmień jary 40 kg</a:t>
            </a:r>
            <a:br>
              <a:rPr lang="pl-PL" b="1" dirty="0" smtClean="0"/>
            </a:br>
            <a:r>
              <a:rPr lang="pl-PL" b="1" dirty="0" smtClean="0"/>
              <a:t/>
            </a:r>
            <a:br>
              <a:rPr lang="pl-PL" b="1" dirty="0" smtClean="0"/>
            </a:br>
            <a:r>
              <a:rPr lang="pl-PL" b="1" dirty="0" smtClean="0"/>
              <a:t>Mieszanki 4-składnikowe z grochem </a:t>
            </a:r>
            <a:br>
              <a:rPr lang="pl-PL" b="1" dirty="0" smtClean="0"/>
            </a:br>
            <a:r>
              <a:rPr lang="pl-PL" b="1" dirty="0" smtClean="0"/>
              <a:t/>
            </a:r>
            <a:br>
              <a:rPr lang="pl-PL" b="1" dirty="0" smtClean="0"/>
            </a:br>
            <a:r>
              <a:rPr lang="pl-PL" b="1" dirty="0" smtClean="0"/>
              <a:t>groch 60 kg + owies 35 kg + pszenica </a:t>
            </a:r>
            <a:r>
              <a:rPr lang="pl-PL" b="1" dirty="0" smtClean="0"/>
              <a:t>j. </a:t>
            </a:r>
            <a:r>
              <a:rPr lang="pl-PL" b="1" dirty="0" smtClean="0"/>
              <a:t>45 kg + jęczmień </a:t>
            </a:r>
            <a:r>
              <a:rPr lang="pl-PL" b="1" dirty="0" smtClean="0"/>
              <a:t>j. </a:t>
            </a:r>
            <a:r>
              <a:rPr lang="pl-PL" b="1" dirty="0" smtClean="0"/>
              <a:t>45 kg</a:t>
            </a:r>
            <a:br>
              <a:rPr lang="pl-PL" b="1" dirty="0" smtClean="0"/>
            </a:br>
            <a:r>
              <a:rPr lang="pl-PL" b="1" dirty="0" smtClean="0"/>
              <a:t/>
            </a:r>
            <a:br>
              <a:rPr lang="pl-PL" b="1" dirty="0" smtClean="0"/>
            </a:br>
            <a:r>
              <a:rPr lang="pl-PL" b="1" dirty="0" smtClean="0"/>
              <a:t>groch 70 kg + owies 35 kg + pszenica </a:t>
            </a:r>
            <a:r>
              <a:rPr lang="pl-PL" b="1" dirty="0" smtClean="0"/>
              <a:t>j. </a:t>
            </a:r>
            <a:r>
              <a:rPr lang="pl-PL" b="1" dirty="0" smtClean="0"/>
              <a:t>40 kg + jęczmień </a:t>
            </a:r>
            <a:r>
              <a:rPr lang="pl-PL" b="1" dirty="0" smtClean="0"/>
              <a:t>j. </a:t>
            </a:r>
            <a:r>
              <a:rPr lang="pl-PL" b="1" dirty="0" smtClean="0"/>
              <a:t>45 </a:t>
            </a:r>
            <a:r>
              <a:rPr lang="pl-PL" b="1" dirty="0" err="1" smtClean="0"/>
              <a:t>kg</a:t>
            </a:r>
            <a:r>
              <a:rPr lang="pl-PL" b="1" dirty="0" smtClean="0"/>
              <a:t>.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pl-PL" dirty="0" smtClean="0"/>
              <a:t>	</a:t>
            </a:r>
            <a:r>
              <a:rPr lang="pl-PL" b="1" dirty="0" smtClean="0">
                <a:solidFill>
                  <a:schemeClr val="bg1"/>
                </a:solidFill>
              </a:rPr>
              <a:t>II</a:t>
            </a:r>
            <a:r>
              <a:rPr lang="pl-PL" b="1" dirty="0" smtClean="0">
                <a:solidFill>
                  <a:schemeClr val="bg1"/>
                </a:solidFill>
              </a:rPr>
              <a:t>. </a:t>
            </a: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Warunki glebowe </a:t>
            </a: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dobre</a:t>
            </a: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- </a:t>
            </a:r>
            <a:r>
              <a:rPr lang="pl-PL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IIIa</a:t>
            </a: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 </a:t>
            </a:r>
            <a:r>
              <a:rPr lang="pl-PL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IVa</a:t>
            </a: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Mieszanki 3 i 4-składnikowe z grochem pastewnym</a:t>
            </a:r>
            <a:b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pszenica jara 90 kg + jęczmień jary 60 kg + groch 45 kg</a:t>
            </a:r>
            <a:b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pszenica </a:t>
            </a: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j. </a:t>
            </a: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60 kg + jęczmień </a:t>
            </a: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j. </a:t>
            </a: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45 kg + owies 50 kg + groch </a:t>
            </a: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45 </a:t>
            </a:r>
            <a:r>
              <a:rPr lang="pl-PL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kg</a:t>
            </a: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  <a:b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III. Warunki glebowe </a:t>
            </a: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średnie</a:t>
            </a: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-</a:t>
            </a: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pl-PL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IVb</a:t>
            </a: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pszenica jara 100 kg + owies 85 kg + groch pastewny 45 kg</a:t>
            </a:r>
            <a:b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pszenica </a:t>
            </a: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j. </a:t>
            </a: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75 kg + jęczmień </a:t>
            </a: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j. </a:t>
            </a: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55 kg + owies 45 kg + groch </a:t>
            </a: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pastewny 45 </a:t>
            </a:r>
            <a:r>
              <a:rPr lang="pl-PL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kg</a:t>
            </a: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  <a:b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IV. warunki glebowe </a:t>
            </a: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słabe - </a:t>
            </a: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V</a:t>
            </a:r>
            <a:b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/>
            </a:r>
            <a:b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pl-PL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owies 85 kg + jęczmień jary 70 kg + groch pastewny 55 kg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55000" lnSpcReduction="20000"/>
          </a:bodyPr>
          <a:lstStyle/>
          <a:p>
            <a:r>
              <a:rPr lang="pl-PL" dirty="0" smtClean="0"/>
              <a:t/>
            </a:r>
            <a:br>
              <a:rPr lang="pl-PL" dirty="0" smtClean="0"/>
            </a:br>
            <a:r>
              <a:rPr lang="pl-PL" b="1" dirty="0" smtClean="0">
                <a:solidFill>
                  <a:srgbClr val="FFFF00"/>
                </a:solidFill>
              </a:rPr>
              <a:t>Zalecenia agrotechniczne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pl-PL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Najlepszym stanowiskiem pod mieszanki zbożowo-strączkowe są zboża w trzecim, czwartym roku po oborniku, a na glebach lekkich mieszanki można uprawiać na stanowisku po ziemniakach. Wielkość nawożenia fosforowo – potasowego zależy od zasobności gleby. </a:t>
            </a:r>
            <a:b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Zaleca się: fosfor - 50-90 kg/ha,</a:t>
            </a:r>
            <a:b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i potas - 80-120 kg/ha.</a:t>
            </a:r>
            <a:b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Mieszanki z udziałem roślin strączkowych nawozimy azotem w ilości: 30-40 kg/ha, jednak gdy w mieszance jest przewaga zboża: 50-60 kg/ha.</a:t>
            </a:r>
            <a:b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Siew</a:t>
            </a:r>
            <a:b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Mieszanki zbożowo-strączkowe wysiewamy wcześnie: koniec marca do połowy kwietnia w rozstawie jak zboża. Do siewu ziarno musi być zaprawione zaprawami: FUNABEN T, OXAFUN T, VITAVAX (zgodnie z instrukcją). Dobre efekty uzyskuje się przez szczepienie ziarna NITRAGINĄ.</a:t>
            </a:r>
            <a:b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Zwalczanie chwastów</a:t>
            </a:r>
            <a:b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Mechaniczne - przez bronowanie posiewne, które wykonujemy podczas krzewienia zbóż.</a:t>
            </a:r>
            <a:b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Chemiczne - przy dużym zachwaszczeniu. Po siewie stosujemy AFALON, a po wschodach BASAGRAM. Środki należy stosować zgodnie z instrukcją.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Mieszanka strączkowo-zbożowa.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pl-PL" dirty="0" smtClean="0">
                <a:solidFill>
                  <a:srgbClr val="FFFF00"/>
                </a:solidFill>
              </a:rPr>
              <a:t>Nawozy zielone są najtańszym sposobem nawożenia.  Jeżeli rośliny są dobrze wyrośnięte wnoszą do gleby więcej substancji organicznych niż obornik . Wprowadzają do gleby substancje organiczne i poprawiają jej strukturę. Można stosować zarówno rośliny motylkowe (np. łubin) wzbogacające glebę w azot jak i inne rośliny dające dużo zielonej masy (np. żyto, owies itp.). Możliwe jest łączenie nasion tych roślin tworząc mieszanki. Mieszanka strączkowo-zbożowa została skomponowana z kwalifikowanych nasion roślin strączkowych oraz zbożowych. Przeznaczona jest do wysiewów na poplony tzw. zielony nawóz. Uzyskaną masę zieloną można przeznaczyć do żywienia zwierząt gospodarskich, jako pasza o dużej zawartości białka, lub do przeorania jako nawóz zielony.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pl-PL" dirty="0" smtClean="0"/>
              <a:t>Zbiór</a:t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r>
              <a:rPr lang="pl-PL" b="1" dirty="0" smtClean="0">
                <a:solidFill>
                  <a:schemeClr val="accent6">
                    <a:lumMod val="50000"/>
                  </a:schemeClr>
                </a:solidFill>
              </a:rPr>
              <a:t>l Głównym problemem podczas zbioru jest nierówne dojrzewanie mieszanek (groch dojrzewa 1-2 tygodnie później).</a:t>
            </a:r>
            <a:br>
              <a:rPr lang="pl-PL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pl-PL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pl-PL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pl-PL" b="1" dirty="0" smtClean="0">
                <a:solidFill>
                  <a:schemeClr val="accent6">
                    <a:lumMod val="50000"/>
                  </a:schemeClr>
                </a:solidFill>
              </a:rPr>
              <a:t>l Trzeba dobrać odpowiedni moment i zebrać mieszankę kombajnem.</a:t>
            </a:r>
            <a:br>
              <a:rPr lang="pl-PL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pl-PL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pl-PL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pl-PL" b="1" dirty="0" smtClean="0">
                <a:solidFill>
                  <a:schemeClr val="accent6">
                    <a:lumMod val="50000"/>
                  </a:schemeClr>
                </a:solidFill>
              </a:rPr>
              <a:t>l Nasiona mieszanki po zbiorze należy doczyścić i wysuszyć.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Mieszanka      roślin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168948"/>
          </a:xfrm>
        </p:spPr>
        <p:txBody>
          <a:bodyPr>
            <a:noAutofit/>
          </a:bodyPr>
          <a:lstStyle/>
          <a:p>
            <a:r>
              <a:rPr lang="pl-PL" sz="1400" dirty="0" smtClean="0"/>
              <a:t>M</a:t>
            </a:r>
            <a:r>
              <a:rPr lang="pl-PL" sz="1400" b="1" dirty="0" smtClean="0"/>
              <a:t>IESZANKA ROŚLIN — zasiew składający się z kilku roślin, których nasiona zostały w odpowiednich proporcjach ilościowych zmieszane przed siewem. Zbiory z mieszanek przeznaczone są przeważnie na paszę. Mieszanki mogą być: a) przeznaczone na zbiór ziarna pastewnego — mieszanki zbożowe i mieszanki strączkowo-zbożowe — do tego rodzaju mieszanek trzeba szczególnie starannie dobierać odmiany poszczególnych komponentów, aby dojrzewały możliwie w tym samym czasie; b) przeznaczone na zbiór zielonej masy, mogą być bardzo różne i składać się z samych roślin strączkowych -mieszanki strączków e, z roślin strączkowych ze zbożowymi — mieszanki </a:t>
            </a:r>
            <a:r>
              <a:rPr lang="pl-PL" sz="1400" b="1" dirty="0" err="1" smtClean="0"/>
              <a:t>zbożowo-straczkowe</a:t>
            </a:r>
            <a:r>
              <a:rPr lang="pl-PL" sz="1400" b="1" dirty="0" smtClean="0"/>
              <a:t>, z roślin strączkowych z takimi, jak słonecznik, kukurydza itp.; c) wysiewane w celu uzyskania nasion z wylęgających roślin strączkowych — mieszanki strączkowo-zbożowe. </a:t>
            </a:r>
            <a:endParaRPr lang="pl-PL" sz="1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Mieszanka      roślin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pl-PL" sz="3200" b="1" dirty="0" smtClean="0"/>
              <a:t>Poza tym rozróżniane są: mieszanki ozime i jare oraz mieszanki jednoroczne i wieloletnie; wśród tych ostatnich duże znaczenie mają mieszanki koniczyn i lucern z trawami </a:t>
            </a:r>
            <a:r>
              <a:rPr lang="pl-PL" sz="3200" b="1" dirty="0" err="1" smtClean="0"/>
              <a:t>luźnokępowymi</a:t>
            </a:r>
            <a:r>
              <a:rPr lang="pl-PL" sz="3200" b="1" dirty="0" smtClean="0"/>
              <a:t>, nazywane mieszankami strukturotwórczymi. Mieszanki roślin w uprawie polowej stosuje się w celu uzyskania większego plonu ziarna niż z siewu czystego poszczególnych gatunków, np. wysiew wspólny owsa i jęczmienia, lub większego plonu zielonej masy, np. na glebach niejednolitych, bądź w celu poprawienia stanowiska pod rośliny następcze lub uzyskania dodatkowego plonu nasion roślin strączkowych (mieszanki strączkowe i strączkowo-zbożowe), albo też poprawienia struktury gleby (mieszanki strukturotwórcze). Przy uprawie mieszanek zawsze stosuje się siew gęstszy niż przy czystym siewie tych samych roślin. Duże znaczenie mają również mieszanki siewne na łąki i pastwiska.</a:t>
            </a:r>
            <a:br>
              <a:rPr lang="pl-PL" sz="3200" b="1" dirty="0" smtClean="0"/>
            </a:br>
            <a:r>
              <a:rPr lang="pl-PL" sz="3200" b="1" dirty="0" smtClean="0"/>
              <a:t>Mieszanki zbożowe — złożone są z samych zbóż; składają się głównie z jęczmienia i owsa, a niekiedy i z żyta jarego; uprawia się je na ziarno w mniej korzystnych warunkach, np. na glebach lżejszych, gdyż dają plony większe niż jęczmień lub owies w czystym siewie. Do mieszanek należy dobierać wcześnie dojrzewające odmiany owsa. Ziarno mieszanek zbożowych zużywa się na paszę.</a:t>
            </a:r>
            <a:r>
              <a:rPr lang="pl-PL" sz="3200" dirty="0" smtClean="0"/>
              <a:t/>
            </a:r>
            <a:br>
              <a:rPr lang="pl-PL" sz="3200" dirty="0" smtClean="0"/>
            </a:br>
            <a:endParaRPr lang="pl-PL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encrypted-tbn0.gstatic.com/images?q=tbn:ANd9GcQLG1U4dMqR0DC6pnyTAx9JYGBWxABDZl8umH_2asWX3rvxHU7X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0"/>
            <a:ext cx="5786446" cy="4129088"/>
          </a:xfrm>
          <a:prstGeom prst="rect">
            <a:avLst/>
          </a:prstGeom>
          <a:noFill/>
        </p:spPr>
      </p:pic>
      <p:pic>
        <p:nvPicPr>
          <p:cNvPr id="35844" name="Picture 4" descr="http://www.zywienieczlowieka.pl/web_images/zboza_ziarn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05225"/>
            <a:ext cx="4267200" cy="3152775"/>
          </a:xfrm>
          <a:prstGeom prst="rect">
            <a:avLst/>
          </a:prstGeom>
          <a:noFill/>
        </p:spPr>
      </p:pic>
      <p:pic>
        <p:nvPicPr>
          <p:cNvPr id="35846" name="Picture 6" descr="http://inwestycje-egzotyczne.pl/wp-content/uploads/2012/02/Pszenic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4143380"/>
            <a:ext cx="4857752" cy="2714620"/>
          </a:xfrm>
          <a:prstGeom prst="rect">
            <a:avLst/>
          </a:prstGeom>
          <a:noFill/>
        </p:spPr>
      </p:pic>
      <p:pic>
        <p:nvPicPr>
          <p:cNvPr id="35848" name="Picture 8" descr="http://www.tygodnik-rolniczy.pl/photo/upload/pics/rosliny13a-crop-322-478-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3357554" cy="3714752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58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wrp.pl/sites/default/files/38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0"/>
            <a:ext cx="4738678" cy="6858000"/>
          </a:xfrm>
          <a:prstGeom prst="rect">
            <a:avLst/>
          </a:prstGeom>
          <a:noFill/>
        </p:spPr>
      </p:pic>
      <p:pic>
        <p:nvPicPr>
          <p:cNvPr id="44036" name="Picture 4" descr="http://www.hbp.pl/images/banti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pl-PL" sz="7200" b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643182"/>
            <a:ext cx="8229600" cy="3811626"/>
          </a:xfrm>
        </p:spPr>
        <p:txBody>
          <a:bodyPr>
            <a:normAutofit/>
          </a:bodyPr>
          <a:lstStyle/>
          <a:p>
            <a:endParaRPr lang="pl-PL" sz="88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5058" name="Picture 2" descr="http://www.agroflora.pl/images/NASPOPSTR1_1916_5187dd49668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8723342" cy="685799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animEffect transition="out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Skład mieszanki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pl-PL" dirty="0" smtClean="0"/>
              <a:t>Procentowy skład mieszanki:</a:t>
            </a:r>
          </a:p>
          <a:p>
            <a:r>
              <a:rPr lang="pl-PL" dirty="0" smtClean="0"/>
              <a:t>Wyka siewna Hanka: 10%</a:t>
            </a:r>
          </a:p>
          <a:p>
            <a:r>
              <a:rPr lang="pl-PL" dirty="0" smtClean="0"/>
              <a:t>Groch siewny Eureka: 20%</a:t>
            </a:r>
          </a:p>
          <a:p>
            <a:r>
              <a:rPr lang="pl-PL" dirty="0" smtClean="0"/>
              <a:t>Łubin wąskolistny Kalif: 10%</a:t>
            </a:r>
          </a:p>
          <a:p>
            <a:r>
              <a:rPr lang="pl-PL" dirty="0" smtClean="0"/>
              <a:t>Łubin wąskolistny Neptun: 20%</a:t>
            </a:r>
          </a:p>
          <a:p>
            <a:r>
              <a:rPr lang="pl-PL" dirty="0" smtClean="0"/>
              <a:t>Owies zwyczajny Zuch: 11%</a:t>
            </a:r>
          </a:p>
          <a:p>
            <a:r>
              <a:rPr lang="pl-PL" dirty="0" smtClean="0"/>
              <a:t>Jęczmień jary Skald: 13%</a:t>
            </a:r>
          </a:p>
          <a:p>
            <a:r>
              <a:rPr lang="pl-PL" dirty="0" smtClean="0"/>
              <a:t>Jęczmień jary Stratus: 7%</a:t>
            </a:r>
          </a:p>
          <a:p>
            <a:pPr algn="ctr">
              <a:buNone/>
            </a:pPr>
            <a:r>
              <a:rPr lang="pl-PL" dirty="0" smtClean="0">
                <a:solidFill>
                  <a:srgbClr val="C00000"/>
                </a:solidFill>
              </a:rPr>
              <a:t>ZALECANA ILOŚĆ W UPRAWIE NA POPLON: 160-180kg/ha</a:t>
            </a:r>
          </a:p>
          <a:p>
            <a:endParaRPr lang="pl-PL" dirty="0" smtClean="0"/>
          </a:p>
          <a:p>
            <a:endParaRPr lang="pl-PL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sz="4000" b="1" dirty="0" smtClean="0"/>
              <a:t>Mieszanki strączkowo-zbożowe</a:t>
            </a:r>
            <a:r>
              <a:rPr lang="pl-PL" sz="4400" dirty="0" smtClean="0"/>
              <a:t/>
            </a:r>
            <a:br>
              <a:rPr lang="pl-PL" sz="4400" dirty="0" smtClean="0"/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240386"/>
          </a:xfrm>
        </p:spPr>
        <p:txBody>
          <a:bodyPr>
            <a:noAutofit/>
          </a:bodyPr>
          <a:lstStyle/>
          <a:p>
            <a:r>
              <a:rPr lang="pl-PL" sz="1200" b="1" dirty="0" smtClean="0">
                <a:solidFill>
                  <a:srgbClr val="C00000"/>
                </a:solidFill>
              </a:rPr>
              <a:t>Gleby</a:t>
            </a:r>
            <a:endParaRPr lang="pl-PL" sz="1200" dirty="0" smtClean="0">
              <a:solidFill>
                <a:srgbClr val="C00000"/>
              </a:solidFill>
            </a:endParaRPr>
          </a:p>
          <a:p>
            <a:pPr lvl="0"/>
            <a:r>
              <a:rPr lang="pl-PL" sz="1200" dirty="0" smtClean="0"/>
              <a:t>· kompleksy pszenny dobry, żytni bardzo dobry, </a:t>
            </a:r>
            <a:r>
              <a:rPr lang="pl-PL" sz="1200" dirty="0" err="1" smtClean="0"/>
              <a:t>dobry</a:t>
            </a:r>
            <a:r>
              <a:rPr lang="pl-PL" sz="1200" dirty="0" smtClean="0"/>
              <a:t> i słaby, zbożowo-pastewny </a:t>
            </a:r>
          </a:p>
          <a:p>
            <a:pPr lvl="0"/>
            <a:r>
              <a:rPr lang="pl-PL" sz="1200" dirty="0" smtClean="0"/>
              <a:t>· mocny, zbożowo-pastewny słaby, pszenny górski</a:t>
            </a:r>
          </a:p>
          <a:p>
            <a:pPr lvl="0"/>
            <a:r>
              <a:rPr lang="pl-PL" sz="1200" dirty="0" smtClean="0"/>
              <a:t>· </a:t>
            </a:r>
            <a:r>
              <a:rPr lang="pl-PL" sz="1200" b="1" dirty="0" smtClean="0"/>
              <a:t>klasa bonitacyjna</a:t>
            </a:r>
            <a:r>
              <a:rPr lang="pl-PL" sz="1200" dirty="0" smtClean="0"/>
              <a:t> I - V </a:t>
            </a:r>
          </a:p>
          <a:p>
            <a:pPr lvl="0"/>
            <a:r>
              <a:rPr lang="pl-PL" sz="1200" dirty="0" smtClean="0"/>
              <a:t>· </a:t>
            </a:r>
            <a:r>
              <a:rPr lang="pl-PL" sz="1200" b="1" dirty="0" err="1" smtClean="0"/>
              <a:t>pH</a:t>
            </a:r>
            <a:r>
              <a:rPr lang="pl-PL" sz="1200" dirty="0" smtClean="0"/>
              <a:t> - 6,5-7,2</a:t>
            </a:r>
          </a:p>
          <a:p>
            <a:r>
              <a:rPr lang="pl-PL" sz="1200" b="1" dirty="0" smtClean="0">
                <a:solidFill>
                  <a:srgbClr val="C00000"/>
                </a:solidFill>
              </a:rPr>
              <a:t>Przedplon</a:t>
            </a:r>
            <a:endParaRPr lang="pl-PL" sz="1200" dirty="0" smtClean="0">
              <a:solidFill>
                <a:srgbClr val="C00000"/>
              </a:solidFill>
            </a:endParaRPr>
          </a:p>
          <a:p>
            <a:pPr lvl="0"/>
            <a:r>
              <a:rPr lang="pl-PL" sz="1200" dirty="0" smtClean="0"/>
              <a:t>po zbożach w trzecim roku po oborniku </a:t>
            </a:r>
          </a:p>
          <a:p>
            <a:r>
              <a:rPr lang="pl-PL" sz="1200" b="1" dirty="0" smtClean="0">
                <a:solidFill>
                  <a:srgbClr val="C00000"/>
                </a:solidFill>
              </a:rPr>
              <a:t>Nawożenie</a:t>
            </a:r>
            <a:endParaRPr lang="pl-PL" sz="1200" dirty="0" smtClean="0">
              <a:solidFill>
                <a:srgbClr val="C00000"/>
              </a:solidFill>
            </a:endParaRPr>
          </a:p>
          <a:p>
            <a:pPr lvl="0"/>
            <a:r>
              <a:rPr lang="pl-PL" sz="1200" b="1" dirty="0" smtClean="0"/>
              <a:t>P</a:t>
            </a:r>
            <a:r>
              <a:rPr lang="pl-PL" sz="1200" b="1" baseline="-25000" dirty="0" smtClean="0"/>
              <a:t>2</a:t>
            </a:r>
            <a:r>
              <a:rPr lang="pl-PL" sz="1200" b="1" dirty="0" smtClean="0"/>
              <a:t>O</a:t>
            </a:r>
            <a:r>
              <a:rPr lang="pl-PL" sz="1200" baseline="-25000" dirty="0" smtClean="0"/>
              <a:t>5</a:t>
            </a:r>
            <a:r>
              <a:rPr lang="pl-PL" sz="1200" dirty="0" smtClean="0"/>
              <a:t> - zawartość w glebie - wysoka - 15 kg/ha, b niska - 55-70 kg/ha </a:t>
            </a:r>
          </a:p>
          <a:p>
            <a:pPr lvl="0"/>
            <a:r>
              <a:rPr lang="pl-PL" sz="1200" dirty="0" smtClean="0"/>
              <a:t>· </a:t>
            </a:r>
            <a:r>
              <a:rPr lang="pl-PL" sz="1200" b="1" dirty="0" smtClean="0"/>
              <a:t>K</a:t>
            </a:r>
            <a:r>
              <a:rPr lang="pl-PL" sz="1200" b="1" baseline="-25000" dirty="0" smtClean="0"/>
              <a:t>2</a:t>
            </a:r>
            <a:r>
              <a:rPr lang="pl-PL" sz="1200" b="1" dirty="0" smtClean="0"/>
              <a:t>O</a:t>
            </a:r>
            <a:r>
              <a:rPr lang="pl-PL" sz="1200" dirty="0" smtClean="0"/>
              <a:t> - zawartość w glebie - wysoka - 50-60 kg/ha, b niska - 80-100 kg/ha</a:t>
            </a:r>
          </a:p>
          <a:p>
            <a:pPr lvl="0"/>
            <a:r>
              <a:rPr lang="pl-PL" sz="1200" b="1" dirty="0" smtClean="0"/>
              <a:t>Ca</a:t>
            </a:r>
            <a:r>
              <a:rPr lang="pl-PL" sz="1200" dirty="0" smtClean="0"/>
              <a:t> - </a:t>
            </a:r>
            <a:r>
              <a:rPr lang="pl-PL" sz="1200" dirty="0" err="1" smtClean="0"/>
              <a:t>pH</a:t>
            </a:r>
            <a:r>
              <a:rPr lang="pl-PL" sz="1200" dirty="0" smtClean="0"/>
              <a:t> - 4,0-5,5 dawka wapnia - 2,5 - 4,5 t/ha, </a:t>
            </a:r>
          </a:p>
          <a:p>
            <a:r>
              <a:rPr lang="pl-PL" sz="1200" dirty="0" err="1" smtClean="0"/>
              <a:t>pH</a:t>
            </a:r>
            <a:r>
              <a:rPr lang="pl-PL" sz="1200" dirty="0" smtClean="0"/>
              <a:t> 5,1-7,0 dawka wapnia - 1,0 - 2,5 t/ha</a:t>
            </a:r>
          </a:p>
          <a:p>
            <a:r>
              <a:rPr lang="pl-PL" sz="1200" b="1" dirty="0" smtClean="0">
                <a:solidFill>
                  <a:srgbClr val="C00000"/>
                </a:solidFill>
              </a:rPr>
              <a:t>Uprawa roli</a:t>
            </a:r>
            <a:endParaRPr lang="pl-PL" sz="1200" dirty="0" smtClean="0">
              <a:solidFill>
                <a:srgbClr val="C00000"/>
              </a:solidFill>
            </a:endParaRPr>
          </a:p>
          <a:p>
            <a:pPr lvl="0"/>
            <a:r>
              <a:rPr lang="pl-PL" sz="1200" dirty="0" smtClean="0"/>
              <a:t>powierzchnia pola musi być starannie wyrównana </a:t>
            </a:r>
          </a:p>
          <a:p>
            <a:r>
              <a:rPr lang="pl-PL" sz="1200" b="1" dirty="0" smtClean="0">
                <a:solidFill>
                  <a:srgbClr val="C00000"/>
                </a:solidFill>
              </a:rPr>
              <a:t>Siew</a:t>
            </a:r>
            <a:endParaRPr lang="pl-PL" sz="1200" dirty="0" smtClean="0">
              <a:solidFill>
                <a:srgbClr val="C00000"/>
              </a:solidFill>
            </a:endParaRPr>
          </a:p>
          <a:p>
            <a:pPr lvl="0"/>
            <a:r>
              <a:rPr lang="pl-PL" sz="1200" dirty="0" smtClean="0"/>
              <a:t>rozstawa rzędów - 12-15 cm </a:t>
            </a:r>
          </a:p>
          <a:p>
            <a:pPr lvl="0"/>
            <a:r>
              <a:rPr lang="pl-PL" sz="1200" dirty="0" smtClean="0"/>
              <a:t>głębokość siewu - z grochem -3-4 cm, z łubinami - 2-3 cm </a:t>
            </a:r>
          </a:p>
          <a:p>
            <a:r>
              <a:rPr lang="pl-PL" sz="1200" b="1" dirty="0" smtClean="0">
                <a:solidFill>
                  <a:srgbClr val="C00000"/>
                </a:solidFill>
              </a:rPr>
              <a:t>Zaprawy </a:t>
            </a:r>
            <a:r>
              <a:rPr lang="pl-PL" sz="1200" b="1" dirty="0" smtClean="0">
                <a:solidFill>
                  <a:srgbClr val="C00000"/>
                </a:solidFill>
              </a:rPr>
              <a:t>nasienne</a:t>
            </a:r>
            <a:endParaRPr lang="pl-PL" sz="1200" dirty="0" smtClean="0">
              <a:solidFill>
                <a:srgbClr val="C00000"/>
              </a:solidFill>
            </a:endParaRPr>
          </a:p>
          <a:p>
            <a:pPr lvl="0"/>
            <a:r>
              <a:rPr lang="pl-PL" sz="1200" dirty="0" smtClean="0"/>
              <a:t>grzybobójcze - </a:t>
            </a:r>
            <a:r>
              <a:rPr lang="pl-PL" sz="1200" dirty="0" err="1" smtClean="0"/>
              <a:t>Apron</a:t>
            </a:r>
            <a:r>
              <a:rPr lang="pl-PL" sz="1200" dirty="0" smtClean="0"/>
              <a:t> TZ 69 WS, </a:t>
            </a:r>
            <a:r>
              <a:rPr lang="pl-PL" sz="1200" dirty="0" err="1" smtClean="0"/>
              <a:t>Sibutol</a:t>
            </a:r>
            <a:r>
              <a:rPr lang="pl-PL" sz="1200" dirty="0" smtClean="0"/>
              <a:t> 35,9 FS, </a:t>
            </a:r>
            <a:r>
              <a:rPr lang="pl-PL" sz="1200" dirty="0" err="1" smtClean="0"/>
              <a:t>Penncozeb</a:t>
            </a:r>
            <a:r>
              <a:rPr lang="pl-PL" sz="1200" dirty="0" smtClean="0"/>
              <a:t> 80 WP, </a:t>
            </a:r>
            <a:r>
              <a:rPr lang="pl-PL" sz="1200" dirty="0" err="1" smtClean="0"/>
              <a:t>Sarfun</a:t>
            </a:r>
            <a:r>
              <a:rPr lang="pl-PL" sz="1200" dirty="0" smtClean="0"/>
              <a:t> T 65 DS</a:t>
            </a:r>
            <a:r>
              <a:rPr lang="pl-PL" sz="1200" dirty="0" smtClean="0"/>
              <a:t>. </a:t>
            </a:r>
            <a:r>
              <a:rPr lang="pl-PL" sz="1200" dirty="0" err="1" smtClean="0"/>
              <a:t>Funaben</a:t>
            </a:r>
            <a:r>
              <a:rPr lang="pl-PL" sz="1200" dirty="0" smtClean="0"/>
              <a:t> T, </a:t>
            </a:r>
            <a:r>
              <a:rPr lang="pl-PL" sz="1200" dirty="0" err="1" smtClean="0"/>
              <a:t>Vitawax</a:t>
            </a:r>
            <a:r>
              <a:rPr lang="pl-PL" sz="1200" dirty="0" smtClean="0"/>
              <a:t> 200 FS, </a:t>
            </a:r>
            <a:r>
              <a:rPr lang="pl-PL" sz="1200" dirty="0" err="1" smtClean="0"/>
              <a:t>Raxil</a:t>
            </a:r>
            <a:r>
              <a:rPr lang="pl-PL" sz="1200" dirty="0" smtClean="0"/>
              <a:t> 02 (DS. i WS)</a:t>
            </a:r>
          </a:p>
          <a:p>
            <a:pPr lvl="0"/>
            <a:r>
              <a:rPr lang="pl-PL" sz="1200" dirty="0" smtClean="0"/>
              <a:t>owadobójcze - </a:t>
            </a:r>
            <a:r>
              <a:rPr lang="pl-PL" sz="1200" dirty="0" err="1" smtClean="0"/>
              <a:t>Mesurol</a:t>
            </a:r>
            <a:r>
              <a:rPr lang="pl-PL" sz="1200" dirty="0" smtClean="0"/>
              <a:t> 500 FS, Promet 400 CS, Gaucho350 FS, </a:t>
            </a:r>
            <a:r>
              <a:rPr lang="pl-PL" sz="1200" dirty="0" err="1" smtClean="0"/>
              <a:t>Furadan</a:t>
            </a:r>
            <a:r>
              <a:rPr lang="pl-PL" sz="1200" dirty="0" smtClean="0"/>
              <a:t> </a:t>
            </a:r>
            <a:r>
              <a:rPr lang="pl-PL" sz="1200" dirty="0" smtClean="0"/>
              <a:t>35 ST, </a:t>
            </a:r>
            <a:r>
              <a:rPr lang="pl-PL" sz="1200" dirty="0" err="1" smtClean="0"/>
              <a:t>Marshal</a:t>
            </a:r>
            <a:r>
              <a:rPr lang="pl-PL" sz="1200" dirty="0" smtClean="0"/>
              <a:t> 250 DS.</a:t>
            </a:r>
          </a:p>
          <a:p>
            <a:endParaRPr lang="pl-PL" sz="12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 smtClean="0"/>
              <a:t>Skład mieszanek roślin strączkowych ze zbożami</a:t>
            </a:r>
            <a:br>
              <a:rPr lang="pl-PL" b="1" dirty="0" smtClean="0"/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21497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pl-PL" b="1" dirty="0" smtClean="0"/>
          </a:p>
          <a:p>
            <a:pPr>
              <a:buNone/>
            </a:pPr>
            <a:r>
              <a:rPr lang="pl-PL" b="1" dirty="0" smtClean="0"/>
              <a:t>Bardzo dobre gleby</a:t>
            </a:r>
          </a:p>
          <a:p>
            <a:pPr>
              <a:buNone/>
            </a:pPr>
            <a:r>
              <a:rPr lang="pl-PL" dirty="0" smtClean="0"/>
              <a:t>kompleks glebowy 2, 4, 10</a:t>
            </a:r>
          </a:p>
          <a:p>
            <a:r>
              <a:rPr lang="pl-PL" b="1" dirty="0" smtClean="0">
                <a:solidFill>
                  <a:schemeClr val="accent1">
                    <a:lumMod val="75000"/>
                  </a:schemeClr>
                </a:solidFill>
              </a:rPr>
              <a:t>pszenica jara </a:t>
            </a:r>
          </a:p>
          <a:p>
            <a:r>
              <a:rPr lang="pl-PL" b="1" dirty="0" smtClean="0">
                <a:solidFill>
                  <a:schemeClr val="accent1">
                    <a:lumMod val="75000"/>
                  </a:schemeClr>
                </a:solidFill>
              </a:rPr>
              <a:t>Groch</a:t>
            </a:r>
          </a:p>
          <a:p>
            <a:r>
              <a:rPr lang="pl-PL" b="1" dirty="0" smtClean="0">
                <a:solidFill>
                  <a:srgbClr val="FFC000"/>
                </a:solidFill>
              </a:rPr>
              <a:t>jęczmień jary </a:t>
            </a:r>
          </a:p>
          <a:p>
            <a:r>
              <a:rPr lang="pl-PL" b="1" dirty="0" smtClean="0">
                <a:solidFill>
                  <a:srgbClr val="FFC000"/>
                </a:solidFill>
              </a:rPr>
              <a:t>groch</a:t>
            </a:r>
          </a:p>
          <a:p>
            <a:r>
              <a:rPr lang="pl-PL" b="1" dirty="0" smtClean="0">
                <a:solidFill>
                  <a:schemeClr val="accent6">
                    <a:lumMod val="75000"/>
                  </a:schemeClr>
                </a:solidFill>
              </a:rPr>
              <a:t>owies </a:t>
            </a:r>
          </a:p>
          <a:p>
            <a:r>
              <a:rPr lang="pl-PL" b="1" dirty="0" smtClean="0">
                <a:solidFill>
                  <a:schemeClr val="accent6">
                    <a:lumMod val="75000"/>
                  </a:schemeClr>
                </a:solidFill>
              </a:rPr>
              <a:t>jęczmień jary </a:t>
            </a:r>
          </a:p>
          <a:p>
            <a:r>
              <a:rPr lang="pl-PL" b="1" dirty="0" smtClean="0">
                <a:solidFill>
                  <a:schemeClr val="accent6">
                    <a:lumMod val="75000"/>
                  </a:schemeClr>
                </a:solidFill>
              </a:rPr>
              <a:t>Groch</a:t>
            </a:r>
          </a:p>
          <a:p>
            <a:r>
              <a:rPr lang="pl-PL" b="1" dirty="0" smtClean="0">
                <a:solidFill>
                  <a:schemeClr val="tx2">
                    <a:lumMod val="10000"/>
                  </a:schemeClr>
                </a:solidFill>
              </a:rPr>
              <a:t>Owies</a:t>
            </a:r>
          </a:p>
          <a:p>
            <a:r>
              <a:rPr lang="pl-PL" b="1" dirty="0" smtClean="0">
                <a:solidFill>
                  <a:schemeClr val="tx2">
                    <a:lumMod val="10000"/>
                  </a:schemeClr>
                </a:solidFill>
              </a:rPr>
              <a:t>Jęczmień jary</a:t>
            </a:r>
          </a:p>
          <a:p>
            <a:r>
              <a:rPr lang="pl-PL" b="1" dirty="0" smtClean="0">
                <a:solidFill>
                  <a:schemeClr val="tx2">
                    <a:lumMod val="10000"/>
                  </a:schemeClr>
                </a:solidFill>
              </a:rPr>
              <a:t>groch </a:t>
            </a:r>
          </a:p>
          <a:p>
            <a:r>
              <a:rPr lang="pl-PL" b="1" dirty="0" smtClean="0">
                <a:solidFill>
                  <a:schemeClr val="tx2">
                    <a:lumMod val="10000"/>
                  </a:schemeClr>
                </a:solidFill>
              </a:rPr>
              <a:t>wyka </a:t>
            </a:r>
          </a:p>
          <a:p>
            <a:endParaRPr lang="pl-PL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169080"/>
          </a:xfrm>
        </p:spPr>
        <p:txBody>
          <a:bodyPr/>
          <a:lstStyle/>
          <a:p>
            <a:pPr>
              <a:buNone/>
            </a:pPr>
            <a:r>
              <a:rPr lang="pl-PL" b="1" dirty="0" smtClean="0"/>
              <a:t>Dobre gleby</a:t>
            </a:r>
          </a:p>
          <a:p>
            <a:pPr>
              <a:buNone/>
            </a:pPr>
            <a:r>
              <a:rPr lang="pl-PL" dirty="0" smtClean="0"/>
              <a:t>kompleks glebowy 4, 5, 8</a:t>
            </a:r>
          </a:p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owies </a:t>
            </a:r>
          </a:p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jęczmień jary </a:t>
            </a:r>
          </a:p>
          <a:p>
            <a:r>
              <a:rPr lang="pl-PL" b="1" dirty="0" smtClean="0">
                <a:solidFill>
                  <a:schemeClr val="accent2">
                    <a:lumMod val="50000"/>
                  </a:schemeClr>
                </a:solidFill>
              </a:rPr>
              <a:t>groch pastewny </a:t>
            </a:r>
          </a:p>
          <a:p>
            <a: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owies </a:t>
            </a:r>
          </a:p>
          <a:p>
            <a:r>
              <a:rPr lang="pl-PL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groch pastewny </a:t>
            </a:r>
          </a:p>
          <a:p>
            <a:r>
              <a:rPr lang="pl-PL" b="1" dirty="0" smtClean="0">
                <a:solidFill>
                  <a:schemeClr val="accent5">
                    <a:lumMod val="75000"/>
                  </a:schemeClr>
                </a:solidFill>
              </a:rPr>
              <a:t>pszenżyto jare </a:t>
            </a:r>
          </a:p>
          <a:p>
            <a:r>
              <a:rPr lang="pl-PL" b="1" dirty="0" smtClean="0">
                <a:solidFill>
                  <a:schemeClr val="accent5">
                    <a:lumMod val="75000"/>
                  </a:schemeClr>
                </a:solidFill>
              </a:rPr>
              <a:t>groch pastewny </a:t>
            </a:r>
          </a:p>
          <a:p>
            <a:r>
              <a:rPr lang="pl-PL" b="1" dirty="0" smtClean="0">
                <a:solidFill>
                  <a:schemeClr val="tx2">
                    <a:lumMod val="25000"/>
                  </a:schemeClr>
                </a:solidFill>
              </a:rPr>
              <a:t>jęczmień </a:t>
            </a:r>
            <a:r>
              <a:rPr lang="pl-PL" b="1" dirty="0" smtClean="0">
                <a:solidFill>
                  <a:schemeClr val="tx2">
                    <a:lumMod val="25000"/>
                  </a:schemeClr>
                </a:solidFill>
              </a:rPr>
              <a:t>jary </a:t>
            </a:r>
          </a:p>
          <a:p>
            <a:r>
              <a:rPr lang="pl-PL" b="1" dirty="0" smtClean="0">
                <a:solidFill>
                  <a:schemeClr val="tx2">
                    <a:lumMod val="25000"/>
                  </a:schemeClr>
                </a:solidFill>
              </a:rPr>
              <a:t>groch pastewny </a:t>
            </a:r>
          </a:p>
          <a:p>
            <a:endParaRPr lang="pl-PL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97642"/>
          </a:xfrm>
        </p:spPr>
        <p:txBody>
          <a:bodyPr/>
          <a:lstStyle/>
          <a:p>
            <a:pPr>
              <a:buNone/>
            </a:pPr>
            <a:r>
              <a:rPr lang="pl-PL" b="1" dirty="0" smtClean="0"/>
              <a:t>Słabe gleby</a:t>
            </a:r>
          </a:p>
          <a:p>
            <a:pPr>
              <a:buNone/>
            </a:pPr>
            <a:r>
              <a:rPr lang="pl-PL" b="1" dirty="0" smtClean="0"/>
              <a:t>kompleks glebowy 5, 6, 9 </a:t>
            </a:r>
          </a:p>
          <a:p>
            <a:r>
              <a:rPr lang="pl-PL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owies </a:t>
            </a:r>
          </a:p>
          <a:p>
            <a:r>
              <a:rPr lang="pl-PL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łubin żółty </a:t>
            </a:r>
          </a:p>
          <a:p>
            <a:r>
              <a:rPr lang="pl-PL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owies </a:t>
            </a:r>
          </a:p>
          <a:p>
            <a:r>
              <a:rPr lang="pl-PL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groch polny </a:t>
            </a:r>
          </a:p>
          <a:p>
            <a:r>
              <a:rPr lang="pl-PL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łubin żółty </a:t>
            </a:r>
          </a:p>
          <a:p>
            <a:r>
              <a:rPr lang="pl-PL" b="1" dirty="0" smtClean="0">
                <a:solidFill>
                  <a:srgbClr val="FFC000"/>
                </a:solidFill>
              </a:rPr>
              <a:t>owies </a:t>
            </a:r>
          </a:p>
          <a:p>
            <a:r>
              <a:rPr lang="pl-PL" b="1" dirty="0" smtClean="0">
                <a:solidFill>
                  <a:srgbClr val="FFC000"/>
                </a:solidFill>
              </a:rPr>
              <a:t>łubin wysokolistny Emir</a:t>
            </a:r>
          </a:p>
          <a:p>
            <a:endParaRPr lang="pl-PL" b="1" dirty="0" smtClean="0"/>
          </a:p>
          <a:p>
            <a:endParaRPr lang="pl-PL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500834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pl-PL" sz="5600" b="1" dirty="0" smtClean="0"/>
              <a:t>      Mieszanki strączkowe i </a:t>
            </a:r>
            <a:r>
              <a:rPr lang="pl-PL" sz="5600" b="1" dirty="0" smtClean="0"/>
              <a:t>strączkowo-zbożowe </a:t>
            </a:r>
            <a:r>
              <a:rPr lang="pl-PL" sz="5600" b="1" dirty="0" smtClean="0"/>
              <a:t>składają się z kilku gatunków roślin strączkowych </a:t>
            </a:r>
            <a:r>
              <a:rPr lang="pl-PL" sz="5600" b="1" dirty="0" smtClean="0"/>
              <a:t>i/lub </a:t>
            </a:r>
            <a:r>
              <a:rPr lang="pl-PL" sz="5600" b="1" dirty="0" smtClean="0"/>
              <a:t>zbóż; wysiewane są w celu uzyskania większych plonów nasion bądź polepszenia stanowiska dla roślin następczych. </a:t>
            </a:r>
          </a:p>
          <a:p>
            <a:pPr>
              <a:buNone/>
            </a:pPr>
            <a:r>
              <a:rPr lang="pl-PL" sz="5600" b="1" dirty="0" smtClean="0"/>
              <a:t>      Ponieważ niektóre rośliny strączkowe łatwo wylęgają (wyka, peluszka), dodaje się do nich nasiona roślin wspierających, np. bobiku lub łubinu, </a:t>
            </a:r>
            <a:r>
              <a:rPr lang="pl-PL" sz="5600" b="1" dirty="0" smtClean="0"/>
              <a:t>owsa/</a:t>
            </a:r>
            <a:r>
              <a:rPr lang="pl-PL" sz="5600" b="1" dirty="0" err="1" smtClean="0"/>
              <a:t>jęczzmienia</a:t>
            </a:r>
            <a:r>
              <a:rPr lang="pl-PL" sz="5600" b="1" dirty="0" smtClean="0"/>
              <a:t> </a:t>
            </a:r>
            <a:r>
              <a:rPr lang="pl-PL" sz="5600" b="1" dirty="0" smtClean="0"/>
              <a:t>(późne odmiany) lub żyta jarego. </a:t>
            </a:r>
          </a:p>
          <a:p>
            <a:pPr>
              <a:buNone/>
            </a:pPr>
            <a:r>
              <a:rPr lang="pl-PL" sz="5600" b="1" dirty="0" smtClean="0"/>
              <a:t>	Stosunek </a:t>
            </a:r>
            <a:r>
              <a:rPr lang="pl-PL" sz="5600" b="1" dirty="0" smtClean="0"/>
              <a:t>ilości roślin strączkowych do zbożowych musi być inny na glebach mocniejszych </a:t>
            </a:r>
            <a:r>
              <a:rPr lang="pl-PL" sz="5600" b="1" dirty="0" smtClean="0"/>
              <a:t>i</a:t>
            </a:r>
            <a:r>
              <a:rPr lang="pl-PL" sz="5600" b="1" dirty="0" smtClean="0"/>
              <a:t> </a:t>
            </a:r>
            <a:r>
              <a:rPr lang="pl-PL" sz="5600" b="1" dirty="0" smtClean="0"/>
              <a:t>na lżejszych, zarówno w uprawie na nasiona, jak i na zielonkę. Zbyt duża ilość roślin strączkowych, jak wyka czy peluszka, może spowodować zagłuszenie rośliny wspierającej. 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285720" y="1142984"/>
            <a:ext cx="88582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400" b="1" dirty="0" smtClean="0"/>
              <a:t>Jako poplon uprawia się często mieszanki roślin strączkowych — łubinu, peluszki, seradeli. Mieszanki strukturo twórcze — są to mieszanki roślin motylkowych wieloletnich z trawami luźnokępkowymi, wysiewane przede wszystkim w celu poprawienia (odtworzenia) </a:t>
            </a:r>
            <a:r>
              <a:rPr lang="pl-PL" sz="2400" b="1" dirty="0" smtClean="0"/>
              <a:t>struktury </a:t>
            </a:r>
            <a:r>
              <a:rPr lang="pl-PL" sz="2400" b="1" dirty="0" smtClean="0"/>
              <a:t>gruzełkowatej gleby oraz w celu dostarczenia paszy. Najlepsze działanie strukturotwórcze wykazują: lucerna, koniczyny, esparceta w mieszankach z tymotką, owsikiem wyniosłym</a:t>
            </a:r>
            <a:endParaRPr lang="pl-PL" sz="2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ergetyczny">
  <a:themeElements>
    <a:clrScheme name="Energetyczny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Energetyczny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Energetyczny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145</TotalTime>
  <Words>1124</Words>
  <Application>Microsoft Office PowerPoint</Application>
  <PresentationFormat>Pokaz na ekranie (4:3)</PresentationFormat>
  <Paragraphs>97</Paragraphs>
  <Slides>25</Slides>
  <Notes>1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25</vt:i4>
      </vt:variant>
    </vt:vector>
  </HeadingPairs>
  <TitlesOfParts>
    <vt:vector size="26" baseType="lpstr">
      <vt:lpstr>Energetyczny</vt:lpstr>
      <vt:lpstr>Mieszanki strączkowo- zbożowe</vt:lpstr>
      <vt:lpstr>Mieszanka strączkowo-zbożowa.</vt:lpstr>
      <vt:lpstr>Skład mieszanki</vt:lpstr>
      <vt:lpstr>Mieszanki strączkowo-zbożowe </vt:lpstr>
      <vt:lpstr>Skład mieszanek roślin strączkowych ze zbożami </vt:lpstr>
      <vt:lpstr>Slajd 6</vt:lpstr>
      <vt:lpstr>Slajd 7</vt:lpstr>
      <vt:lpstr>Slajd 8</vt:lpstr>
      <vt:lpstr>Slajd 9</vt:lpstr>
      <vt:lpstr>Slajd 10</vt:lpstr>
      <vt:lpstr>Mieszanka gorzowska</vt:lpstr>
      <vt:lpstr>Mieszanka poznańska</vt:lpstr>
      <vt:lpstr>Mieszanka swojecka</vt:lpstr>
      <vt:lpstr>Slajd 14</vt:lpstr>
      <vt:lpstr>Nasiona strączkowe</vt:lpstr>
      <vt:lpstr>Slajd 16</vt:lpstr>
      <vt:lpstr>Slajd 17</vt:lpstr>
      <vt:lpstr>Slajd 18</vt:lpstr>
      <vt:lpstr>Slajd 19</vt:lpstr>
      <vt:lpstr>Slajd 20</vt:lpstr>
      <vt:lpstr>Mieszanka      roślin</vt:lpstr>
      <vt:lpstr>Mieszanka      roślin</vt:lpstr>
      <vt:lpstr>Slajd 23</vt:lpstr>
      <vt:lpstr>Slajd 24</vt:lpstr>
      <vt:lpstr>Slajd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Mieszanki strączkowo- zbożowe</dc:title>
  <dc:creator>PC</dc:creator>
  <cp:lastModifiedBy>bogdan</cp:lastModifiedBy>
  <cp:revision>16</cp:revision>
  <dcterms:created xsi:type="dcterms:W3CDTF">2013-11-18T15:59:42Z</dcterms:created>
  <dcterms:modified xsi:type="dcterms:W3CDTF">2016-12-03T21:27:12Z</dcterms:modified>
</cp:coreProperties>
</file>