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5143500" type="screen16x9"/>
  <p:notesSz cx="6858000" cy="9144000"/>
  <p:embeddedFontLst>
    <p:embeddedFont>
      <p:font typeface="Montserrat" charset="0"/>
      <p:regular r:id="rId23"/>
      <p:bold r:id="rId24"/>
    </p:embeddedFont>
    <p:embeddedFont>
      <p:font typeface="Oswald" charset="0"/>
      <p:regular r:id="rId25"/>
      <p:bold r:id="rId26"/>
    </p:embeddedFont>
  </p:embeddedFontLst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330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5" name="Shape 5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4" name="Shape 12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0" name="Shape 1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7" name="Shape 1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7" name="Shape 1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5" name="Shape 15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2" name="Shape 1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9" name="Shape 1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5" name="Shape 1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81" name="Shape 1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87" name="Shape 1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3" name="Shape 1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0" name="Shape 1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bg>
      <p:bgPr>
        <a:solidFill>
          <a:schemeClr val="dk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/>
          <p:nvPr/>
        </p:nvSpPr>
        <p:spPr>
          <a:xfrm>
            <a:off x="4286250" y="0"/>
            <a:ext cx="72300" cy="5143499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0" name="Shape 10"/>
          <p:cNvSpPr/>
          <p:nvPr/>
        </p:nvSpPr>
        <p:spPr>
          <a:xfrm>
            <a:off x="4358475" y="0"/>
            <a:ext cx="3853199" cy="514349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ctr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  <a:solidFill>
            <a:srgbClr val="FFFFFF"/>
          </a:solidFill>
        </p:spPr>
        <p:txBody>
          <a:bodyPr lIns="91425" tIns="91425" rIns="91425" bIns="91425" anchor="ctr" anchorCtr="0"/>
          <a:lstStyle>
            <a:lvl1pPr algn="ctr">
              <a:spcBef>
                <a:spcPts val="0"/>
              </a:spcBef>
              <a:buSzPct val="100000"/>
              <a:buFont typeface="Playfair Display"/>
              <a:defRPr sz="6800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algn="ctr">
              <a:spcBef>
                <a:spcPts val="0"/>
              </a:spcBef>
              <a:buSzPct val="100000"/>
              <a:buFont typeface="Playfair Display"/>
              <a:defRPr sz="6800" b="1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algn="ctr">
              <a:spcBef>
                <a:spcPts val="0"/>
              </a:spcBef>
              <a:buSzPct val="100000"/>
              <a:buFont typeface="Playfair Display"/>
              <a:defRPr sz="6800" b="1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algn="ctr">
              <a:spcBef>
                <a:spcPts val="0"/>
              </a:spcBef>
              <a:buSzPct val="100000"/>
              <a:buFont typeface="Playfair Display"/>
              <a:defRPr sz="6800" b="1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algn="ctr">
              <a:spcBef>
                <a:spcPts val="0"/>
              </a:spcBef>
              <a:buSzPct val="100000"/>
              <a:buFont typeface="Playfair Display"/>
              <a:defRPr sz="6800" b="1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algn="ctr">
              <a:spcBef>
                <a:spcPts val="0"/>
              </a:spcBef>
              <a:buSzPct val="100000"/>
              <a:buFont typeface="Playfair Display"/>
              <a:defRPr sz="6800" b="1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algn="ctr">
              <a:spcBef>
                <a:spcPts val="0"/>
              </a:spcBef>
              <a:buSzPct val="100000"/>
              <a:buFont typeface="Playfair Display"/>
              <a:defRPr sz="6800" b="1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algn="ctr">
              <a:spcBef>
                <a:spcPts val="0"/>
              </a:spcBef>
              <a:buSzPct val="100000"/>
              <a:buFont typeface="Playfair Display"/>
              <a:defRPr sz="6800" b="1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algn="ctr">
              <a:spcBef>
                <a:spcPts val="0"/>
              </a:spcBef>
              <a:buSzPct val="100000"/>
              <a:buFont typeface="Playfair Display"/>
              <a:defRPr sz="6800" b="1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ubTitle" idx="1"/>
          </p:nvPr>
        </p:nvSpPr>
        <p:spPr>
          <a:xfrm>
            <a:off x="344250" y="3550650"/>
            <a:ext cx="4910100" cy="577799"/>
          </a:xfrm>
          <a:prstGeom prst="rect">
            <a:avLst/>
          </a:prstGeom>
          <a:solidFill>
            <a:schemeClr val="dk2"/>
          </a:solidFill>
        </p:spPr>
        <p:txBody>
          <a:bodyPr lIns="91425" tIns="91425" rIns="91425" bIns="91425" anchor="ctr" anchorCtr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Montserrat"/>
              <a:buNone/>
              <a:defRPr sz="24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Montserrat"/>
              <a:buNone/>
              <a:defRPr sz="24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Montserrat"/>
              <a:buNone/>
              <a:defRPr sz="24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Montserrat"/>
              <a:buNone/>
              <a:defRPr sz="24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Montserrat"/>
              <a:buNone/>
              <a:defRPr sz="24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Montserrat"/>
              <a:buNone/>
              <a:defRPr sz="24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Montserrat"/>
              <a:buNone/>
              <a:defRPr sz="24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Montserrat"/>
              <a:buNone/>
              <a:defRPr sz="24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Montserrat"/>
              <a:buNone/>
              <a:defRPr sz="24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pl"/>
              <a:pPr>
                <a:spcBef>
                  <a:spcPts val="0"/>
                </a:spcBef>
                <a:buNone/>
              </a:pPr>
              <a:t>‹#›</a:t>
            </a:fld>
            <a:endParaRPr lang="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 txBox="1">
            <a:spLocks noGrp="1"/>
          </p:cNvSpPr>
          <p:nvPr>
            <p:ph type="title"/>
          </p:nvPr>
        </p:nvSpPr>
        <p:spPr>
          <a:xfrm>
            <a:off x="311700" y="999925"/>
            <a:ext cx="8520599" cy="21461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algn="ctr">
              <a:spcBef>
                <a:spcPts val="0"/>
              </a:spcBef>
              <a:buSzPct val="100000"/>
              <a:buFont typeface="Montserrat"/>
              <a:defRPr sz="14000">
                <a:latin typeface="Montserrat"/>
                <a:ea typeface="Montserrat"/>
                <a:cs typeface="Montserrat"/>
                <a:sym typeface="Montserrat"/>
              </a:defRPr>
            </a:lvl1pPr>
            <a:lvl2pPr algn="ctr">
              <a:spcBef>
                <a:spcPts val="0"/>
              </a:spcBef>
              <a:buSzPct val="100000"/>
              <a:buFont typeface="Montserrat"/>
              <a:defRPr sz="14000">
                <a:latin typeface="Montserrat"/>
                <a:ea typeface="Montserrat"/>
                <a:cs typeface="Montserrat"/>
                <a:sym typeface="Montserrat"/>
              </a:defRPr>
            </a:lvl2pPr>
            <a:lvl3pPr algn="ctr">
              <a:spcBef>
                <a:spcPts val="0"/>
              </a:spcBef>
              <a:buSzPct val="100000"/>
              <a:buFont typeface="Montserrat"/>
              <a:defRPr sz="14000">
                <a:latin typeface="Montserrat"/>
                <a:ea typeface="Montserrat"/>
                <a:cs typeface="Montserrat"/>
                <a:sym typeface="Montserrat"/>
              </a:defRPr>
            </a:lvl3pPr>
            <a:lvl4pPr algn="ctr">
              <a:spcBef>
                <a:spcPts val="0"/>
              </a:spcBef>
              <a:buSzPct val="100000"/>
              <a:buFont typeface="Montserrat"/>
              <a:defRPr sz="14000">
                <a:latin typeface="Montserrat"/>
                <a:ea typeface="Montserrat"/>
                <a:cs typeface="Montserrat"/>
                <a:sym typeface="Montserrat"/>
              </a:defRPr>
            </a:lvl4pPr>
            <a:lvl5pPr algn="ctr">
              <a:spcBef>
                <a:spcPts val="0"/>
              </a:spcBef>
              <a:buSzPct val="100000"/>
              <a:buFont typeface="Montserrat"/>
              <a:defRPr sz="14000">
                <a:latin typeface="Montserrat"/>
                <a:ea typeface="Montserrat"/>
                <a:cs typeface="Montserrat"/>
                <a:sym typeface="Montserrat"/>
              </a:defRPr>
            </a:lvl5pPr>
            <a:lvl6pPr algn="ctr">
              <a:spcBef>
                <a:spcPts val="0"/>
              </a:spcBef>
              <a:buSzPct val="100000"/>
              <a:buFont typeface="Montserrat"/>
              <a:defRPr sz="14000">
                <a:latin typeface="Montserrat"/>
                <a:ea typeface="Montserrat"/>
                <a:cs typeface="Montserrat"/>
                <a:sym typeface="Montserrat"/>
              </a:defRPr>
            </a:lvl6pPr>
            <a:lvl7pPr algn="ctr">
              <a:spcBef>
                <a:spcPts val="0"/>
              </a:spcBef>
              <a:buSzPct val="100000"/>
              <a:buFont typeface="Montserrat"/>
              <a:defRPr sz="14000">
                <a:latin typeface="Montserrat"/>
                <a:ea typeface="Montserrat"/>
                <a:cs typeface="Montserrat"/>
                <a:sym typeface="Montserrat"/>
              </a:defRPr>
            </a:lvl7pPr>
            <a:lvl8pPr algn="ctr">
              <a:spcBef>
                <a:spcPts val="0"/>
              </a:spcBef>
              <a:buSzPct val="100000"/>
              <a:buFont typeface="Montserrat"/>
              <a:defRPr sz="14000">
                <a:latin typeface="Montserrat"/>
                <a:ea typeface="Montserrat"/>
                <a:cs typeface="Montserrat"/>
                <a:sym typeface="Montserrat"/>
              </a:defRPr>
            </a:lvl8pPr>
            <a:lvl9pPr algn="ctr">
              <a:spcBef>
                <a:spcPts val="0"/>
              </a:spcBef>
              <a:buSzPct val="100000"/>
              <a:buFont typeface="Montserrat"/>
              <a:defRPr sz="140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body" idx="1"/>
          </p:nvPr>
        </p:nvSpPr>
        <p:spPr>
          <a:xfrm>
            <a:off x="311700" y="3228425"/>
            <a:ext cx="8520599" cy="1300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algn="ctr">
              <a:spcBef>
                <a:spcPts val="0"/>
              </a:spcBef>
              <a:defRPr/>
            </a:lvl1pPr>
            <a:lvl2pPr algn="ctr">
              <a:spcBef>
                <a:spcPts val="0"/>
              </a:spcBef>
              <a:defRPr/>
            </a:lvl2pPr>
            <a:lvl3pPr algn="ctr">
              <a:spcBef>
                <a:spcPts val="0"/>
              </a:spcBef>
              <a:defRPr/>
            </a:lvl3pPr>
            <a:lvl4pPr algn="ctr">
              <a:spcBef>
                <a:spcPts val="0"/>
              </a:spcBef>
              <a:defRPr/>
            </a:lvl4pPr>
            <a:lvl5pPr algn="ctr">
              <a:spcBef>
                <a:spcPts val="0"/>
              </a:spcBef>
              <a:defRPr/>
            </a:lvl5pPr>
            <a:lvl6pPr algn="ctr">
              <a:spcBef>
                <a:spcPts val="0"/>
              </a:spcBef>
              <a:defRPr/>
            </a:lvl6pPr>
            <a:lvl7pPr algn="ctr">
              <a:spcBef>
                <a:spcPts val="0"/>
              </a:spcBef>
              <a:defRPr/>
            </a:lvl7pPr>
            <a:lvl8pPr algn="ctr">
              <a:spcBef>
                <a:spcPts val="0"/>
              </a:spcBef>
              <a:defRPr/>
            </a:lvl8pPr>
            <a:lvl9pPr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pl"/>
              <a:pPr>
                <a:spcBef>
                  <a:spcPts val="0"/>
                </a:spcBef>
                <a:buNone/>
              </a:pPr>
              <a:t>‹#›</a:t>
            </a:fld>
            <a:endParaRPr lang="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pl"/>
              <a:pPr>
                <a:spcBef>
                  <a:spcPts val="0"/>
                </a:spcBef>
                <a:buNone/>
              </a:pPr>
              <a:t>‹#›</a:t>
            </a:fld>
            <a:endParaRPr lang="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title">
    <p:bg>
      <p:bgPr>
        <a:solidFill>
          <a:schemeClr val="accent5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/>
          <p:nvPr/>
        </p:nvSpPr>
        <p:spPr>
          <a:xfrm rot="5400000">
            <a:off x="4550700" y="-498599"/>
            <a:ext cx="42600" cy="8455799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  <a:solidFill>
            <a:srgbClr val="FFFFFF"/>
          </a:solidFill>
        </p:spPr>
        <p:txBody>
          <a:bodyPr lIns="91425" tIns="91425" rIns="91425" bIns="91425" anchor="ctr" anchorCtr="0"/>
          <a:lstStyle>
            <a:lvl1pPr algn="ctr">
              <a:spcBef>
                <a:spcPts val="0"/>
              </a:spcBef>
              <a:buSzPct val="100000"/>
              <a:buFont typeface="Playfair Display"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algn="ctr">
              <a:spcBef>
                <a:spcPts val="0"/>
              </a:spcBef>
              <a:buSzPct val="100000"/>
              <a:buFont typeface="Playfair Display"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algn="ctr">
              <a:spcBef>
                <a:spcPts val="0"/>
              </a:spcBef>
              <a:buSzPct val="100000"/>
              <a:buFont typeface="Playfair Display"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algn="ctr">
              <a:spcBef>
                <a:spcPts val="0"/>
              </a:spcBef>
              <a:buSzPct val="100000"/>
              <a:buFont typeface="Playfair Display"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algn="ctr">
              <a:spcBef>
                <a:spcPts val="0"/>
              </a:spcBef>
              <a:buSzPct val="100000"/>
              <a:buFont typeface="Playfair Display"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algn="ctr">
              <a:spcBef>
                <a:spcPts val="0"/>
              </a:spcBef>
              <a:buSzPct val="100000"/>
              <a:buFont typeface="Playfair Display"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algn="ctr">
              <a:spcBef>
                <a:spcPts val="0"/>
              </a:spcBef>
              <a:buSzPct val="100000"/>
              <a:buFont typeface="Playfair Display"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algn="ctr">
              <a:spcBef>
                <a:spcPts val="0"/>
              </a:spcBef>
              <a:buSzPct val="100000"/>
              <a:buFont typeface="Playfair Display"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algn="ctr">
              <a:spcBef>
                <a:spcPts val="0"/>
              </a:spcBef>
              <a:buSzPct val="100000"/>
              <a:buFont typeface="Playfair Display"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pl">
                <a:solidFill>
                  <a:schemeClr val="lt1"/>
                </a:solidFill>
              </a:rPr>
              <a:pPr>
                <a:spcBef>
                  <a:spcPts val="0"/>
                </a:spcBef>
                <a:buNone/>
              </a:pPr>
              <a:t>‹#›</a:t>
            </a:fld>
            <a:endParaRPr lang="pl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pl"/>
              <a:pPr>
                <a:spcBef>
                  <a:spcPts val="0"/>
                </a:spcBef>
                <a:buNone/>
              </a:pPr>
              <a:t>‹#›</a:t>
            </a:fld>
            <a:endParaRPr lang="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body" idx="1"/>
          </p:nvPr>
        </p:nvSpPr>
        <p:spPr>
          <a:xfrm>
            <a:off x="311700" y="1234050"/>
            <a:ext cx="3999899" cy="333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buSzPct val="100000"/>
              <a:defRPr sz="1400"/>
            </a:lvl1pPr>
            <a:lvl2pPr>
              <a:spcBef>
                <a:spcPts val="0"/>
              </a:spcBef>
              <a:buSzPct val="100000"/>
              <a:defRPr sz="1200"/>
            </a:lvl2pPr>
            <a:lvl3pPr>
              <a:spcBef>
                <a:spcPts val="0"/>
              </a:spcBef>
              <a:buSzPct val="100000"/>
              <a:defRPr sz="1200"/>
            </a:lvl3pPr>
            <a:lvl4pPr>
              <a:spcBef>
                <a:spcPts val="0"/>
              </a:spcBef>
              <a:buSzPct val="100000"/>
              <a:defRPr sz="1200"/>
            </a:lvl4pPr>
            <a:lvl5pPr>
              <a:spcBef>
                <a:spcPts val="0"/>
              </a:spcBef>
              <a:buSzPct val="100000"/>
              <a:defRPr sz="1200"/>
            </a:lvl5pPr>
            <a:lvl6pPr>
              <a:spcBef>
                <a:spcPts val="0"/>
              </a:spcBef>
              <a:buSzPct val="100000"/>
              <a:defRPr sz="1200"/>
            </a:lvl6pPr>
            <a:lvl7pPr>
              <a:spcBef>
                <a:spcPts val="0"/>
              </a:spcBef>
              <a:buSzPct val="100000"/>
              <a:defRPr sz="1200"/>
            </a:lvl7pPr>
            <a:lvl8pPr>
              <a:spcBef>
                <a:spcPts val="0"/>
              </a:spcBef>
              <a:buSzPct val="100000"/>
              <a:defRPr sz="1200"/>
            </a:lvl8pPr>
            <a:lvl9pPr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2"/>
          </p:nvPr>
        </p:nvSpPr>
        <p:spPr>
          <a:xfrm>
            <a:off x="4832400" y="1234050"/>
            <a:ext cx="3999899" cy="333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buSzPct val="100000"/>
              <a:defRPr sz="1400"/>
            </a:lvl1pPr>
            <a:lvl2pPr>
              <a:spcBef>
                <a:spcPts val="0"/>
              </a:spcBef>
              <a:buSzPct val="100000"/>
              <a:defRPr sz="1200"/>
            </a:lvl2pPr>
            <a:lvl3pPr>
              <a:spcBef>
                <a:spcPts val="0"/>
              </a:spcBef>
              <a:buSzPct val="100000"/>
              <a:defRPr sz="1200"/>
            </a:lvl3pPr>
            <a:lvl4pPr>
              <a:spcBef>
                <a:spcPts val="0"/>
              </a:spcBef>
              <a:buSzPct val="100000"/>
              <a:defRPr sz="1200"/>
            </a:lvl4pPr>
            <a:lvl5pPr>
              <a:spcBef>
                <a:spcPts val="0"/>
              </a:spcBef>
              <a:buSzPct val="100000"/>
              <a:defRPr sz="1200"/>
            </a:lvl5pPr>
            <a:lvl6pPr>
              <a:spcBef>
                <a:spcPts val="0"/>
              </a:spcBef>
              <a:buSzPct val="100000"/>
              <a:defRPr sz="1200"/>
            </a:lvl6pPr>
            <a:lvl7pPr>
              <a:spcBef>
                <a:spcPts val="0"/>
              </a:spcBef>
              <a:buSzPct val="100000"/>
              <a:defRPr sz="1200"/>
            </a:lvl7pPr>
            <a:lvl8pPr>
              <a:spcBef>
                <a:spcPts val="0"/>
              </a:spcBef>
              <a:buSzPct val="100000"/>
              <a:defRPr sz="1200"/>
            </a:lvl8pPr>
            <a:lvl9pPr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pl"/>
              <a:pPr>
                <a:spcBef>
                  <a:spcPts val="0"/>
                </a:spcBef>
                <a:buNone/>
              </a:pPr>
              <a:t>‹#›</a:t>
            </a:fld>
            <a:endParaRPr lang="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pl"/>
              <a:pPr>
                <a:spcBef>
                  <a:spcPts val="0"/>
                </a:spcBef>
                <a:buNone/>
              </a:pPr>
              <a:t>‹#›</a:t>
            </a:fld>
            <a:endParaRPr lang="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7999" cy="7556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buSzPct val="100000"/>
              <a:defRPr sz="2400"/>
            </a:lvl1pPr>
            <a:lvl2pPr>
              <a:spcBef>
                <a:spcPts val="0"/>
              </a:spcBef>
              <a:buSzPct val="100000"/>
              <a:defRPr sz="2400"/>
            </a:lvl2pPr>
            <a:lvl3pPr>
              <a:spcBef>
                <a:spcPts val="0"/>
              </a:spcBef>
              <a:buSzPct val="100000"/>
              <a:defRPr sz="2400"/>
            </a:lvl3pPr>
            <a:lvl4pPr>
              <a:spcBef>
                <a:spcPts val="0"/>
              </a:spcBef>
              <a:buSzPct val="100000"/>
              <a:defRPr sz="2400"/>
            </a:lvl4pPr>
            <a:lvl5pPr>
              <a:spcBef>
                <a:spcPts val="0"/>
              </a:spcBef>
              <a:buSzPct val="100000"/>
              <a:defRPr sz="2400"/>
            </a:lvl5pPr>
            <a:lvl6pPr>
              <a:spcBef>
                <a:spcPts val="0"/>
              </a:spcBef>
              <a:buSzPct val="100000"/>
              <a:defRPr sz="2400"/>
            </a:lvl6pPr>
            <a:lvl7pPr>
              <a:spcBef>
                <a:spcPts val="0"/>
              </a:spcBef>
              <a:buSzPct val="100000"/>
              <a:defRPr sz="2400"/>
            </a:lvl7pPr>
            <a:lvl8pPr>
              <a:spcBef>
                <a:spcPts val="0"/>
              </a:spcBef>
              <a:buSzPct val="100000"/>
              <a:defRPr sz="2400"/>
            </a:lvl8pPr>
            <a:lvl9pPr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7999" cy="3179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buSzPct val="100000"/>
              <a:defRPr sz="1200"/>
            </a:lvl1pPr>
            <a:lvl2pPr>
              <a:spcBef>
                <a:spcPts val="0"/>
              </a:spcBef>
              <a:buSzPct val="100000"/>
              <a:defRPr sz="1200"/>
            </a:lvl2pPr>
            <a:lvl3pPr>
              <a:spcBef>
                <a:spcPts val="0"/>
              </a:spcBef>
              <a:buSzPct val="100000"/>
              <a:defRPr sz="1200"/>
            </a:lvl3pPr>
            <a:lvl4pPr>
              <a:spcBef>
                <a:spcPts val="0"/>
              </a:spcBef>
              <a:buSzPct val="100000"/>
              <a:defRPr sz="1200"/>
            </a:lvl4pPr>
            <a:lvl5pPr>
              <a:spcBef>
                <a:spcPts val="0"/>
              </a:spcBef>
              <a:buSzPct val="100000"/>
              <a:defRPr sz="1200"/>
            </a:lvl5pPr>
            <a:lvl6pPr>
              <a:spcBef>
                <a:spcPts val="0"/>
              </a:spcBef>
              <a:buSzPct val="100000"/>
              <a:defRPr sz="1200"/>
            </a:lvl6pPr>
            <a:lvl7pPr>
              <a:spcBef>
                <a:spcPts val="0"/>
              </a:spcBef>
              <a:buSzPct val="100000"/>
              <a:defRPr sz="1200"/>
            </a:lvl7pPr>
            <a:lvl8pPr>
              <a:spcBef>
                <a:spcPts val="0"/>
              </a:spcBef>
              <a:buSzPct val="100000"/>
              <a:defRPr sz="1200"/>
            </a:lvl8pPr>
            <a:lvl9pPr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pl"/>
              <a:pPr>
                <a:spcBef>
                  <a:spcPts val="0"/>
                </a:spcBef>
                <a:buNone/>
              </a:pPr>
              <a:t>‹#›</a:t>
            </a:fld>
            <a:endParaRPr lang="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bg>
      <p:bgPr>
        <a:solidFill>
          <a:schemeClr val="accent3"/>
        </a:solidFill>
        <a:effectLst/>
      </p:bgPr>
    </p:bg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>
              <a:spcBef>
                <a:spcPts val="0"/>
              </a:spcBef>
              <a:buClr>
                <a:schemeClr val="lt1"/>
              </a:buClr>
              <a:buSzPct val="100000"/>
              <a:buFont typeface="Playfair Display"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>
              <a:spcBef>
                <a:spcPts val="0"/>
              </a:spcBef>
              <a:buClr>
                <a:schemeClr val="lt1"/>
              </a:buClr>
              <a:buSzPct val="100000"/>
              <a:buFont typeface="Playfair Display"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>
              <a:spcBef>
                <a:spcPts val="0"/>
              </a:spcBef>
              <a:buClr>
                <a:schemeClr val="lt1"/>
              </a:buClr>
              <a:buSzPct val="100000"/>
              <a:buFont typeface="Playfair Display"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>
              <a:spcBef>
                <a:spcPts val="0"/>
              </a:spcBef>
              <a:buClr>
                <a:schemeClr val="lt1"/>
              </a:buClr>
              <a:buSzPct val="100000"/>
              <a:buFont typeface="Playfair Display"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>
              <a:spcBef>
                <a:spcPts val="0"/>
              </a:spcBef>
              <a:buClr>
                <a:schemeClr val="lt1"/>
              </a:buClr>
              <a:buSzPct val="100000"/>
              <a:buFont typeface="Playfair Display"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>
              <a:spcBef>
                <a:spcPts val="0"/>
              </a:spcBef>
              <a:buClr>
                <a:schemeClr val="lt1"/>
              </a:buClr>
              <a:buSzPct val="100000"/>
              <a:buFont typeface="Playfair Display"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>
              <a:spcBef>
                <a:spcPts val="0"/>
              </a:spcBef>
              <a:buClr>
                <a:schemeClr val="lt1"/>
              </a:buClr>
              <a:buSzPct val="100000"/>
              <a:buFont typeface="Playfair Display"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>
              <a:spcBef>
                <a:spcPts val="0"/>
              </a:spcBef>
              <a:buClr>
                <a:schemeClr val="lt1"/>
              </a:buClr>
              <a:buSzPct val="100000"/>
              <a:buFont typeface="Playfair Display"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>
              <a:spcBef>
                <a:spcPts val="0"/>
              </a:spcBef>
              <a:buClr>
                <a:schemeClr val="lt1"/>
              </a:buClr>
              <a:buSzPct val="100000"/>
              <a:buFont typeface="Playfair Display"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pl">
                <a:solidFill>
                  <a:schemeClr val="lt1"/>
                </a:solidFill>
              </a:rPr>
              <a:pPr>
                <a:spcBef>
                  <a:spcPts val="0"/>
                </a:spcBef>
                <a:buNone/>
              </a:pPr>
              <a:t>‹#›</a:t>
            </a:fld>
            <a:endParaRPr lang="pl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/>
        </p:nvSpPr>
        <p:spPr>
          <a:xfrm>
            <a:off x="4572000" y="-75"/>
            <a:ext cx="4572000" cy="5143499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cxnSp>
        <p:nvCxnSpPr>
          <p:cNvPr id="39" name="Shape 3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0" name="Shape 40"/>
          <p:cNvSpPr txBox="1">
            <a:spLocks noGrp="1"/>
          </p:cNvSpPr>
          <p:nvPr>
            <p:ph type="title"/>
          </p:nvPr>
        </p:nvSpPr>
        <p:spPr>
          <a:xfrm>
            <a:off x="265500" y="1081675"/>
            <a:ext cx="4045199" cy="17861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algn="ctr">
              <a:spcBef>
                <a:spcPts val="0"/>
              </a:spcBef>
              <a:buSzPct val="100000"/>
              <a:defRPr sz="4200"/>
            </a:lvl1pPr>
            <a:lvl2pPr algn="ctr">
              <a:spcBef>
                <a:spcPts val="0"/>
              </a:spcBef>
              <a:buSzPct val="100000"/>
              <a:defRPr sz="4200"/>
            </a:lvl2pPr>
            <a:lvl3pPr algn="ctr">
              <a:spcBef>
                <a:spcPts val="0"/>
              </a:spcBef>
              <a:buSzPct val="100000"/>
              <a:defRPr sz="4200"/>
            </a:lvl3pPr>
            <a:lvl4pPr algn="ctr">
              <a:spcBef>
                <a:spcPts val="0"/>
              </a:spcBef>
              <a:buSzPct val="100000"/>
              <a:defRPr sz="4200"/>
            </a:lvl4pPr>
            <a:lvl5pPr algn="ctr">
              <a:spcBef>
                <a:spcPts val="0"/>
              </a:spcBef>
              <a:buSzPct val="100000"/>
              <a:defRPr sz="4200"/>
            </a:lvl5pPr>
            <a:lvl6pPr algn="ctr">
              <a:spcBef>
                <a:spcPts val="0"/>
              </a:spcBef>
              <a:buSzPct val="100000"/>
              <a:defRPr sz="4200"/>
            </a:lvl6pPr>
            <a:lvl7pPr algn="ctr">
              <a:spcBef>
                <a:spcPts val="0"/>
              </a:spcBef>
              <a:buSzPct val="100000"/>
              <a:defRPr sz="4200"/>
            </a:lvl7pPr>
            <a:lvl8pPr algn="ctr">
              <a:spcBef>
                <a:spcPts val="0"/>
              </a:spcBef>
              <a:buSzPct val="100000"/>
              <a:defRPr sz="4200"/>
            </a:lvl8pPr>
            <a:lvl9pPr algn="ctr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subTitle" idx="1"/>
          </p:nvPr>
        </p:nvSpPr>
        <p:spPr>
          <a:xfrm>
            <a:off x="265500" y="2921400"/>
            <a:ext cx="4045199" cy="13455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099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pl"/>
              <a:pPr>
                <a:spcBef>
                  <a:spcPts val="0"/>
                </a:spcBef>
                <a:buNone/>
              </a:pPr>
              <a:t>‹#›</a:t>
            </a:fld>
            <a:endParaRPr lang="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pl"/>
              <a:pPr>
                <a:spcBef>
                  <a:spcPts val="0"/>
                </a:spcBef>
                <a:buNone/>
              </a:pPr>
              <a:t>‹#›</a:t>
            </a:fld>
            <a:endParaRPr lang="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Playfair Display"/>
              <a:defRPr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layfair Display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layfair Display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layfair Display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layfair Display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layfair Display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layfair Display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layfair Display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layfair Display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>
              <a:spcBef>
                <a:spcPts val="0"/>
              </a:spcBef>
              <a:buNone/>
            </a:pPr>
            <a:fld id="{00000000-1234-1234-1234-123412341234}" type="slidenum">
              <a:rPr lang="pl"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pPr algn="r">
                <a:spcBef>
                  <a:spcPts val="0"/>
                </a:spcBef>
                <a:buNone/>
              </a:pPr>
              <a:t>‹#›</a:t>
            </a:fld>
            <a:endParaRPr lang="pl" sz="1000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>
            <a:spLocks noGrp="1"/>
          </p:cNvSpPr>
          <p:nvPr>
            <p:ph type="ctr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pl"/>
              <a:t>PRODUKCJA DROBIU</a:t>
            </a:r>
          </a:p>
        </p:txBody>
      </p:sp>
      <p:sp>
        <p:nvSpPr>
          <p:cNvPr id="58" name="Shape 58"/>
          <p:cNvSpPr txBox="1">
            <a:spLocks noGrp="1"/>
          </p:cNvSpPr>
          <p:nvPr>
            <p:ph type="subTitle" idx="1"/>
          </p:nvPr>
        </p:nvSpPr>
        <p:spPr>
          <a:xfrm>
            <a:off x="4897550" y="4394975"/>
            <a:ext cx="2898000" cy="919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algn="l">
              <a:spcBef>
                <a:spcPts val="0"/>
              </a:spcBef>
              <a:buNone/>
            </a:pPr>
            <a:r>
              <a:rPr lang="pl"/>
              <a:t>wyk.Kamil Łuczyński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pl"/>
              <a:t>WARUNKI MIKROKLIMATYCZNE W WYCHOWIE ZWIERZAT</a:t>
            </a:r>
          </a:p>
        </p:txBody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pl"/>
              <a:t> </a:t>
            </a:r>
          </a:p>
          <a:p>
            <a:pPr rtl="0">
              <a:spcBef>
                <a:spcPts val="0"/>
              </a:spcBef>
              <a:buNone/>
            </a:pPr>
            <a:r>
              <a:rPr lang="pl"/>
              <a:t>                     </a:t>
            </a:r>
            <a:r>
              <a:rPr lang="pl" sz="3000"/>
              <a:t>Prawidłowy wychów decyduje </a:t>
            </a:r>
          </a:p>
          <a:p>
            <a:pPr>
              <a:spcBef>
                <a:spcPts val="0"/>
              </a:spcBef>
              <a:buNone/>
            </a:pPr>
            <a:r>
              <a:rPr lang="pl" sz="3000"/>
              <a:t>      późniejszej produkcyjnośći  ptaków</a:t>
            </a:r>
          </a:p>
        </p:txBody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pl"/>
              <a:t>                                     TEMPERATURA</a:t>
            </a:r>
          </a:p>
          <a:p>
            <a:pPr rtl="0">
              <a:spcBef>
                <a:spcPts val="0"/>
              </a:spcBef>
              <a:buNone/>
            </a:pPr>
            <a:endParaRPr/>
          </a:p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33" name="Shape 133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pl"/>
              <a:t>  </a:t>
            </a:r>
          </a:p>
          <a:p>
            <a:pPr rtl="0">
              <a:spcBef>
                <a:spcPts val="0"/>
              </a:spcBef>
              <a:buNone/>
            </a:pPr>
            <a:r>
              <a:rPr lang="pl" sz="3000"/>
              <a:t>   1 </a:t>
            </a:r>
            <a:r>
              <a:rPr lang="pl" sz="2400"/>
              <a:t>tydz.           33-35 </a:t>
            </a:r>
            <a:r>
              <a:rPr lang="pl">
                <a:solidFill>
                  <a:srgbClr val="1A4B5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pl" sz="2400">
                <a:solidFill>
                  <a:srgbClr val="1A4B5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°C</a:t>
            </a:r>
          </a:p>
          <a:p>
            <a:pPr rtl="0">
              <a:spcBef>
                <a:spcPts val="0"/>
              </a:spcBef>
              <a:buNone/>
            </a:pPr>
            <a:r>
              <a:rPr lang="pl">
                <a:solidFill>
                  <a:srgbClr val="1A4B5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   </a:t>
            </a:r>
            <a:r>
              <a:rPr lang="pl" sz="2400">
                <a:solidFill>
                  <a:srgbClr val="1A4B5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 tydz.          31-33 </a:t>
            </a:r>
            <a:r>
              <a:rPr lang="pl" sz="1050">
                <a:solidFill>
                  <a:srgbClr val="1A4B5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pl" sz="2400">
                <a:solidFill>
                  <a:srgbClr val="1A4B5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°C</a:t>
            </a:r>
          </a:p>
          <a:p>
            <a:pPr rtl="0">
              <a:spcBef>
                <a:spcPts val="0"/>
              </a:spcBef>
              <a:buNone/>
            </a:pPr>
            <a:r>
              <a:rPr lang="pl" sz="1050">
                <a:solidFill>
                  <a:srgbClr val="1A4B5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      </a:t>
            </a:r>
            <a:r>
              <a:rPr lang="pl" sz="2400">
                <a:solidFill>
                  <a:srgbClr val="1A4B5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3 tydz.          29-31  °C</a:t>
            </a:r>
          </a:p>
          <a:p>
            <a:pPr>
              <a:spcBef>
                <a:spcPts val="0"/>
              </a:spcBef>
              <a:buNone/>
            </a:pPr>
            <a:r>
              <a:rPr lang="pl" sz="1050">
                <a:solidFill>
                  <a:srgbClr val="1A4B5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   </a:t>
            </a:r>
            <a:r>
              <a:rPr lang="pl" sz="2400">
                <a:solidFill>
                  <a:srgbClr val="1A4B5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od 6 tyg.        18-21  °C</a:t>
            </a:r>
          </a:p>
        </p:txBody>
      </p:sp>
      <p:pic>
        <p:nvPicPr>
          <p:cNvPr id="134" name="Shape 1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22975" y="1939325"/>
            <a:ext cx="2228850" cy="2324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 Requires="p14">
      <p:transition spd="slow">
        <p14:prism dir="l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pl"/>
              <a:t>                                                                                          KLIMAT</a:t>
            </a:r>
          </a:p>
        </p:txBody>
      </p:sp>
      <p:sp>
        <p:nvSpPr>
          <p:cNvPr id="140" name="Shape 140"/>
          <p:cNvSpPr txBox="1">
            <a:spLocks noGrp="1"/>
          </p:cNvSpPr>
          <p:nvPr>
            <p:ph type="body" idx="1"/>
          </p:nvPr>
        </p:nvSpPr>
        <p:spPr>
          <a:xfrm>
            <a:off x="464725" y="1017725"/>
            <a:ext cx="8520599" cy="40155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pl"/>
              <a:t>                            WŁAŚCIWA TEMPERATURA </a:t>
            </a:r>
          </a:p>
          <a:p>
            <a:pPr rtl="0">
              <a:spcBef>
                <a:spcPts val="0"/>
              </a:spcBef>
              <a:buNone/>
            </a:pPr>
            <a:r>
              <a:rPr lang="pl"/>
              <a:t>                 </a:t>
            </a:r>
            <a:r>
              <a:rPr lang="pl" sz="1400"/>
              <a:t>*Pisklęta rozproszone,równomiernie na całej powierzchni kregu spokojne cicho popiskują</a:t>
            </a:r>
          </a:p>
          <a:p>
            <a:pPr rtl="0">
              <a:spcBef>
                <a:spcPts val="0"/>
              </a:spcBef>
              <a:buNone/>
            </a:pPr>
            <a:r>
              <a:rPr lang="pl" sz="1400"/>
              <a:t>                                        </a:t>
            </a:r>
            <a:r>
              <a:rPr lang="pl"/>
              <a:t>TEMPERATURA ZBYT WYSOKA</a:t>
            </a:r>
          </a:p>
          <a:p>
            <a:pPr rtl="0">
              <a:spcBef>
                <a:spcPts val="0"/>
              </a:spcBef>
              <a:buNone/>
            </a:pPr>
            <a:r>
              <a:rPr lang="pl" sz="1400"/>
              <a:t>                     *Pisklęta uciekają od źródła ciepła,ciężko oddychają,opadają im skrzydła   </a:t>
            </a:r>
          </a:p>
          <a:p>
            <a:pPr rtl="0">
              <a:spcBef>
                <a:spcPts val="0"/>
              </a:spcBef>
              <a:buNone/>
            </a:pPr>
            <a:r>
              <a:rPr lang="pl" sz="1400"/>
              <a:t>                              </a:t>
            </a:r>
            <a:r>
              <a:rPr lang="pl"/>
              <a:t>          TEMPERATURA ZBYT NISKA</a:t>
            </a:r>
          </a:p>
          <a:p>
            <a:pPr rtl="0">
              <a:spcBef>
                <a:spcPts val="0"/>
              </a:spcBef>
              <a:buNone/>
            </a:pPr>
            <a:r>
              <a:rPr lang="pl"/>
              <a:t>             </a:t>
            </a:r>
            <a:r>
              <a:rPr lang="pl" sz="1400"/>
              <a:t>     *Pisklęta tłoczą sie pod sztuczną kwoką, nerwowo piszczą </a:t>
            </a:r>
          </a:p>
          <a:p>
            <a:pPr rtl="0">
              <a:spcBef>
                <a:spcPts val="0"/>
              </a:spcBef>
              <a:buNone/>
            </a:pPr>
            <a:r>
              <a:rPr lang="pl" sz="1400"/>
              <a:t>                                       </a:t>
            </a:r>
            <a:r>
              <a:rPr lang="pl"/>
              <a:t>PRZECIĄGI W BUDYNKU</a:t>
            </a:r>
          </a:p>
          <a:p>
            <a:pPr rtl="0">
              <a:spcBef>
                <a:spcPts val="0"/>
              </a:spcBef>
              <a:buNone/>
            </a:pPr>
            <a:r>
              <a:rPr lang="pl"/>
              <a:t>                  </a:t>
            </a:r>
            <a:r>
              <a:rPr lang="pl" sz="1400"/>
              <a:t>*Pisklęta skupiają się w jedną lub kilka grupek na obrzeżach okręgu </a:t>
            </a:r>
          </a:p>
          <a:p>
            <a:pPr rtl="0">
              <a:spcBef>
                <a:spcPts val="0"/>
              </a:spcBef>
              <a:buNone/>
            </a:pPr>
            <a:endParaRPr sz="1400"/>
          </a:p>
          <a:p>
            <a:pPr rtl="0">
              <a:spcBef>
                <a:spcPts val="0"/>
              </a:spcBef>
              <a:buNone/>
            </a:pPr>
            <a:endParaRPr sz="1400"/>
          </a:p>
          <a:p>
            <a:pPr>
              <a:spcBef>
                <a:spcPts val="0"/>
              </a:spcBef>
              <a:buNone/>
            </a:pPr>
            <a:r>
              <a:rPr lang="pl" sz="1400"/>
              <a:t>               </a:t>
            </a:r>
          </a:p>
        </p:txBody>
      </p:sp>
      <p:pic>
        <p:nvPicPr>
          <p:cNvPr id="141" name="Shape 1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4724" y="1368899"/>
            <a:ext cx="785024" cy="785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Shape 1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4726" y="2367562"/>
            <a:ext cx="785024" cy="785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Shape 14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4726" y="3246724"/>
            <a:ext cx="785024" cy="785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Shape 14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64721" y="4125896"/>
            <a:ext cx="785024" cy="785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pl" dirty="0"/>
              <a:t>                                        WYMIANA POWIETRZA</a:t>
            </a:r>
          </a:p>
        </p:txBody>
      </p:sp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pl" dirty="0"/>
              <a:t> </a:t>
            </a:r>
          </a:p>
          <a:p>
            <a:pPr rtl="0">
              <a:spcBef>
                <a:spcPts val="0"/>
              </a:spcBef>
              <a:buNone/>
            </a:pPr>
            <a:r>
              <a:rPr lang="pl" dirty="0"/>
              <a:t>            </a:t>
            </a:r>
            <a:r>
              <a:rPr lang="pl" sz="2000" dirty="0" smtClean="0"/>
              <a:t>LATEM-prędkość:0,6 </a:t>
            </a:r>
            <a:r>
              <a:rPr lang="pl" sz="2000" dirty="0"/>
              <a:t>m/s</a:t>
            </a:r>
          </a:p>
          <a:p>
            <a:pPr rtl="0">
              <a:spcBef>
                <a:spcPts val="0"/>
              </a:spcBef>
              <a:buNone/>
            </a:pPr>
            <a:r>
              <a:rPr lang="pl" sz="2000" dirty="0"/>
              <a:t>                   4,5-8,0 m3/kg/h</a:t>
            </a:r>
          </a:p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r>
              <a:rPr lang="pl" sz="2000" dirty="0"/>
              <a:t>             </a:t>
            </a:r>
            <a:r>
              <a:rPr lang="pl" sz="2000" dirty="0" smtClean="0"/>
              <a:t>ZIMĄ-prędkość:0.2 </a:t>
            </a:r>
            <a:r>
              <a:rPr lang="pl" sz="2000" dirty="0"/>
              <a:t>m/s</a:t>
            </a:r>
          </a:p>
          <a:p>
            <a:pPr>
              <a:spcBef>
                <a:spcPts val="0"/>
              </a:spcBef>
              <a:buNone/>
            </a:pPr>
            <a:r>
              <a:rPr lang="pl" sz="2000" dirty="0"/>
              <a:t>                   1,8-3,6 m3/kg/h</a:t>
            </a:r>
          </a:p>
        </p:txBody>
      </p:sp>
      <p:pic>
        <p:nvPicPr>
          <p:cNvPr id="151" name="Shape 1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16600" y="1920925"/>
            <a:ext cx="2324100" cy="2647950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Shape 152"/>
          <p:cNvSpPr txBox="1"/>
          <p:nvPr/>
        </p:nvSpPr>
        <p:spPr>
          <a:xfrm>
            <a:off x="6638300" y="2754175"/>
            <a:ext cx="317699" cy="105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pl"/>
              <a:t>            WILGOTNOSC POWIETRZA</a:t>
            </a:r>
          </a:p>
        </p:txBody>
      </p:sp>
      <p:sp>
        <p:nvSpPr>
          <p:cNvPr id="158" name="Shape 158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pl"/>
              <a:t>              </a:t>
            </a:r>
          </a:p>
          <a:p>
            <a:pPr>
              <a:spcBef>
                <a:spcPts val="0"/>
              </a:spcBef>
              <a:buNone/>
            </a:pPr>
            <a:r>
              <a:rPr lang="pl"/>
              <a:t>                                        </a:t>
            </a:r>
            <a:r>
              <a:rPr lang="pl" sz="4800"/>
              <a:t>      60-65%</a:t>
            </a:r>
          </a:p>
        </p:txBody>
      </p:sp>
      <p:pic>
        <p:nvPicPr>
          <p:cNvPr id="159" name="Shape 1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95412" y="2732087"/>
            <a:ext cx="3190875" cy="2009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 txBox="1">
            <a:spLocks noGrp="1"/>
          </p:cNvSpPr>
          <p:nvPr>
            <p:ph type="title"/>
          </p:nvPr>
        </p:nvSpPr>
        <p:spPr>
          <a:xfrm>
            <a:off x="612050" y="445025"/>
            <a:ext cx="8290800" cy="572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pl" dirty="0" smtClean="0"/>
              <a:t>STĘŻENIE</a:t>
            </a:r>
            <a:r>
              <a:rPr lang="pl" dirty="0" smtClean="0"/>
              <a:t> </a:t>
            </a:r>
            <a:r>
              <a:rPr lang="pl" dirty="0"/>
              <a:t>SZKODLIWYCH GAZÓW     </a:t>
            </a:r>
          </a:p>
        </p:txBody>
      </p:sp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pl" sz="3600" dirty="0"/>
              <a:t>CO2 -0,2-03%</a:t>
            </a:r>
          </a:p>
          <a:p>
            <a:pPr rtl="0">
              <a:spcBef>
                <a:spcPts val="0"/>
              </a:spcBef>
              <a:buNone/>
            </a:pPr>
            <a:r>
              <a:rPr lang="pl" sz="3600" dirty="0"/>
              <a:t>NH3 -0,0026 %</a:t>
            </a:r>
          </a:p>
          <a:p>
            <a:pPr>
              <a:spcBef>
                <a:spcPts val="0"/>
              </a:spcBef>
              <a:buNone/>
            </a:pPr>
            <a:r>
              <a:rPr lang="pl" sz="3600" dirty="0"/>
              <a:t>H2S -0,0010 %</a:t>
            </a:r>
          </a:p>
        </p:txBody>
      </p:sp>
      <p:pic>
        <p:nvPicPr>
          <p:cNvPr id="166" name="Shape 1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86250" y="1234079"/>
            <a:ext cx="3066474" cy="28474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pl"/>
              <a:t>OBSADA KURCZAKÓW </a:t>
            </a:r>
          </a:p>
        </p:txBody>
      </p:sp>
      <p:sp>
        <p:nvSpPr>
          <p:cNvPr id="172" name="Shape 172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pl" sz="2400" b="1"/>
              <a:t>Stada typu nieśnego:                        Stada typu mięsnego:</a:t>
            </a:r>
          </a:p>
          <a:p>
            <a:pPr rtl="0">
              <a:spcBef>
                <a:spcPts val="0"/>
              </a:spcBef>
              <a:buNone/>
            </a:pPr>
            <a:r>
              <a:rPr lang="pl" sz="2400"/>
              <a:t>*do 6 tyg.  20-18 szt./m2                 *do 8 tyg. ⅞ szt./m2</a:t>
            </a:r>
          </a:p>
          <a:p>
            <a:pPr lvl="0" rtl="0">
              <a:spcBef>
                <a:spcPts val="0"/>
              </a:spcBef>
              <a:buNone/>
            </a:pPr>
            <a:r>
              <a:rPr lang="pl" sz="2400"/>
              <a:t>*7-18 tyg.  10 szt./m2                        *8-20 tyg, 7/6 szt./m2</a:t>
            </a:r>
          </a:p>
          <a:p>
            <a:pPr>
              <a:spcBef>
                <a:spcPts val="0"/>
              </a:spcBef>
              <a:buNone/>
            </a:pPr>
            <a:r>
              <a:rPr lang="pl" sz="2400"/>
              <a:t>*od 18 tyg.  6,5 szt./m2                     *powyżej 20 tyg. 6 szt./m2</a:t>
            </a:r>
          </a:p>
        </p:txBody>
      </p:sp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pl" b="1"/>
              <a:t>PROGRAM SWIETLNY</a:t>
            </a:r>
          </a:p>
          <a:p>
            <a:pPr>
              <a:spcBef>
                <a:spcPts val="0"/>
              </a:spcBef>
              <a:buNone/>
            </a:pPr>
            <a:endParaRPr b="1"/>
          </a:p>
        </p:txBody>
      </p:sp>
      <p:sp>
        <p:nvSpPr>
          <p:cNvPr id="178" name="Shape 178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pl"/>
              <a:t>                          NAJWAŻNIEJSZE REGUŁY PRZY TWORZENIU</a:t>
            </a:r>
          </a:p>
          <a:p>
            <a:pPr rtl="0">
              <a:spcBef>
                <a:spcPts val="0"/>
              </a:spcBef>
              <a:buNone/>
            </a:pPr>
            <a:r>
              <a:rPr lang="pl"/>
              <a:t>                                      PROGRAMÓW ŚWIETLNYCH 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pl"/>
              <a:t>W okresie wychowu nie wolno wydłużać dnia świetlnego,a w okresie produkcyjnym nie wolno go skracać !!!!!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pl"/>
              <a:t>W okresie produkcyjnym intensywność oświetlenia powinna być nieco wyższa niż w czasie wychowu !!!!!</a:t>
            </a:r>
          </a:p>
        </p:txBody>
      </p:sp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pl"/>
              <a:t>WSKAZNIKI UZYTKOWE STAD TOWAROWYCH STAD </a:t>
            </a:r>
          </a:p>
          <a:p>
            <a:pPr>
              <a:spcBef>
                <a:spcPts val="0"/>
              </a:spcBef>
              <a:buNone/>
            </a:pPr>
            <a:r>
              <a:rPr lang="pl"/>
              <a:t>                        KIERUNKU NIESNEGO</a:t>
            </a:r>
          </a:p>
        </p:txBody>
      </p:sp>
      <p:sp>
        <p:nvSpPr>
          <p:cNvPr id="184" name="Shape 184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pl"/>
              <a:t>  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pl"/>
              <a:t>LINIA KUR                                                     </a:t>
            </a:r>
            <a:r>
              <a:rPr lang="pl" b="1"/>
              <a:t>ISA White                 ISA Brown</a:t>
            </a:r>
            <a:r>
              <a:rPr lang="pl"/>
              <a:t>       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pl"/>
              <a:t>OKRES NIEŚNOŚCI (tyg.)                               18-80                          18-80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pl"/>
              <a:t>PRZEŻYWALNOŚĆ (%)                                     94,0                             93,2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pl"/>
              <a:t>WIEK PRZY 50% PRODUKCIJ (dni)                 141                                143        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pl"/>
              <a:t>SZCZYT NIEŚNOŚCI (%)                                   95                                  95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pl"/>
              <a:t>ŚREDNIA MASA JAJ (g)                                      61,8                               63,1</a:t>
            </a:r>
          </a:p>
        </p:txBody>
      </p:sp>
    </p:spTree>
  </p:cSld>
  <p:clrMapOvr>
    <a:masterClrMapping/>
  </p:clrMapOvr>
  <p:transition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pl" b="1"/>
              <a:t>WSKAZNIKI UZYTKOWE STAD KUR KIERUNKU  MIESNEGIO</a:t>
            </a:r>
          </a:p>
        </p:txBody>
      </p:sp>
      <p:sp>
        <p:nvSpPr>
          <p:cNvPr id="190" name="Shape 190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endParaRPr/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pl"/>
              <a:t>WIEK DOJRZEWANIA (tyg.)                       25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pl"/>
              <a:t>MASA CIAŁA KUR W 20 tyg.(kg.)             2,1-2,2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pl"/>
              <a:t>MASA CIAŁA KUR W 64 tyg (kg.)             3,6-3,8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pl"/>
              <a:t>WIEK PRZY 50% PRODUKCJI(tyg.)          27</a:t>
            </a:r>
          </a:p>
          <a:p>
            <a:pPr marL="457200" lvl="0" indent="-228600">
              <a:spcBef>
                <a:spcPts val="0"/>
              </a:spcBef>
              <a:buChar char="●"/>
            </a:pPr>
            <a:r>
              <a:rPr lang="pl"/>
              <a:t>SZCZYT NIEŚNOŚCI (%)                           85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pl"/>
              <a:t>SYSTEMY PRODUKCIJ DROBIU</a:t>
            </a:r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pl"/>
              <a:t>*Intensywny</a:t>
            </a:r>
          </a:p>
          <a:p>
            <a:pPr rtl="0">
              <a:spcBef>
                <a:spcPts val="0"/>
              </a:spcBef>
              <a:buNone/>
            </a:pPr>
            <a:r>
              <a:rPr lang="pl"/>
              <a:t>*Pół-intensywny</a:t>
            </a:r>
          </a:p>
          <a:p>
            <a:pPr>
              <a:spcBef>
                <a:spcPts val="0"/>
              </a:spcBef>
              <a:buNone/>
            </a:pPr>
            <a:r>
              <a:rPr lang="pl"/>
              <a:t>*Ekstensywny</a:t>
            </a:r>
          </a:p>
        </p:txBody>
      </p:sp>
      <p:pic>
        <p:nvPicPr>
          <p:cNvPr id="65" name="Shape 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90100" y="1394375"/>
            <a:ext cx="3238500" cy="2162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Shape 6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46300" y="1520875"/>
            <a:ext cx="2286000" cy="304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pl"/>
              <a:t>WSKAZNIKI PRODUKCYJNE KURCZAT BROJLERÓW </a:t>
            </a:r>
          </a:p>
          <a:p>
            <a:pPr rtl="0">
              <a:spcBef>
                <a:spcPts val="0"/>
              </a:spcBef>
              <a:buNone/>
            </a:pPr>
            <a:endParaRPr/>
          </a:p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96" name="Shape 196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  <a:buChar char="●"/>
            </a:pPr>
            <a:r>
              <a:rPr lang="pl"/>
              <a:t>MASA KURCZĄT (kg/m2)                                     33-42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pl"/>
              <a:t>OBSADA PTAKÓW (szt./m2)                                 15-22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pl"/>
              <a:t>LICZBA DNI ODCHOWU                                      35-63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pl"/>
              <a:t>KOŃCOWA MASA CIAŁA (g)                                1500-3400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pl"/>
              <a:t>ZUŻYCIE PASZY (kg/kg masy ciała)                    1.6-2,3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pl"/>
              <a:t>WYDAJNOŚĆ RZEŹNA Z PODROBAMI (%)        70-71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pl" dirty="0"/>
              <a:t>                              </a:t>
            </a:r>
          </a:p>
          <a:p>
            <a:pPr rtl="0">
              <a:spcBef>
                <a:spcPts val="0"/>
              </a:spcBef>
              <a:buNone/>
            </a:pPr>
            <a:r>
              <a:rPr lang="pl" dirty="0"/>
              <a:t>                    </a:t>
            </a:r>
            <a:r>
              <a:rPr lang="pl" b="1" i="1" u="sng" dirty="0"/>
              <a:t>     </a:t>
            </a:r>
            <a:r>
              <a:rPr lang="pl" sz="3000" b="1" i="1" u="sng" dirty="0"/>
              <a:t>SYSTEMY </a:t>
            </a:r>
            <a:r>
              <a:rPr lang="pl" sz="3000" b="1" i="1" u="sng" dirty="0" smtClean="0"/>
              <a:t>UTRZYMANIA </a:t>
            </a:r>
          </a:p>
          <a:p>
            <a:pPr rtl="0">
              <a:spcBef>
                <a:spcPts val="0"/>
              </a:spcBef>
              <a:buNone/>
            </a:pPr>
            <a:r>
              <a:rPr lang="pl" sz="3000" b="1" i="1" u="sng" dirty="0" smtClean="0"/>
              <a:t>DROBIU W </a:t>
            </a:r>
            <a:r>
              <a:rPr lang="pl" sz="3000" b="1" i="1" u="sng" dirty="0"/>
              <a:t>CHOWIE WIELKOTOWAROWYM</a:t>
            </a:r>
          </a:p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endParaRPr/>
          </a:p>
          <a:p>
            <a:pPr>
              <a:spcBef>
                <a:spcPts val="0"/>
              </a:spcBef>
              <a:buNone/>
            </a:pPr>
            <a:r>
              <a:rPr lang="pl" dirty="0"/>
              <a:t> </a:t>
            </a:r>
          </a:p>
        </p:txBody>
      </p:sp>
      <p:sp>
        <p:nvSpPr>
          <p:cNvPr id="72" name="Shape 72"/>
          <p:cNvSpPr txBox="1"/>
          <p:nvPr/>
        </p:nvSpPr>
        <p:spPr>
          <a:xfrm>
            <a:off x="0" y="1906700"/>
            <a:ext cx="8072462" cy="2153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>
              <a:spcBef>
                <a:spcPts val="0"/>
              </a:spcBef>
              <a:buChar char="●"/>
            </a:pPr>
            <a:r>
              <a:rPr lang="pl"/>
              <a:t>Podłogowy ( na głębokiej sciółce)</a:t>
            </a:r>
          </a:p>
        </p:txBody>
      </p:sp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pic>
        <p:nvPicPr>
          <p:cNvPr id="79" name="Shape 7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5329" y="1366804"/>
            <a:ext cx="3886099" cy="3069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Shape 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86487" y="1366787"/>
            <a:ext cx="2867025" cy="2219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pl"/>
              <a:t>*Ściółkowo rusztowy</a:t>
            </a:r>
          </a:p>
        </p:txBody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pic>
        <p:nvPicPr>
          <p:cNvPr id="87" name="Shape 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9953" y="1330087"/>
            <a:ext cx="3663275" cy="2930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Shape 8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80354" y="1306000"/>
            <a:ext cx="3663275" cy="29787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>
              <a:spcBef>
                <a:spcPts val="0"/>
              </a:spcBef>
              <a:buChar char="●"/>
            </a:pPr>
            <a:r>
              <a:rPr lang="pl"/>
              <a:t>Klatkowy (bateryjny)</a:t>
            </a:r>
          </a:p>
        </p:txBody>
      </p:sp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pic>
        <p:nvPicPr>
          <p:cNvPr id="95" name="Shape 9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2003" y="1387075"/>
            <a:ext cx="3574775" cy="2826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Shape 9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09302" y="1409537"/>
            <a:ext cx="3574774" cy="27816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pl"/>
              <a:t>Linie kur do intensywnej produkcij nieśnej</a:t>
            </a:r>
          </a:p>
        </p:txBody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pl"/>
              <a:t>NIOSKI JAJ O BIAŁYCH SKORUPACH       NIOSKI JAJ O BRĄZOWYCH SKORUPACH</a:t>
            </a:r>
          </a:p>
        </p:txBody>
      </p:sp>
      <p:pic>
        <p:nvPicPr>
          <p:cNvPr id="103" name="Shape 10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14562" y="1767975"/>
            <a:ext cx="2105025" cy="1819275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Shape 104"/>
          <p:cNvSpPr txBox="1"/>
          <p:nvPr/>
        </p:nvSpPr>
        <p:spPr>
          <a:xfrm>
            <a:off x="5037575" y="2365775"/>
            <a:ext cx="1400699" cy="623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pic>
        <p:nvPicPr>
          <p:cNvPr id="105" name="Shape 10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7825" y="1777487"/>
            <a:ext cx="2343150" cy="1800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Shape 10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964774" y="2906084"/>
            <a:ext cx="1575575" cy="20978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Shape 10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14974" y="2860124"/>
            <a:ext cx="1575574" cy="2189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pl"/>
              <a:t>Linie do wielkotowarowej produkcij nieśnej</a:t>
            </a:r>
          </a:p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13" name="Shape 113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endParaRPr/>
          </a:p>
          <a:p>
            <a:pPr>
              <a:spcBef>
                <a:spcPts val="0"/>
              </a:spcBef>
              <a:buNone/>
            </a:pPr>
            <a:r>
              <a:rPr lang="pl"/>
              <a:t>                                     HY-LINE-LOHMAN TIERZUCHT</a:t>
            </a:r>
          </a:p>
        </p:txBody>
      </p:sp>
      <p:pic>
        <p:nvPicPr>
          <p:cNvPr id="114" name="Shape 1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2225" y="2236450"/>
            <a:ext cx="5581650" cy="2647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pl"/>
              <a:t>CHÓW KUR KIERUNKU MIESNEGO</a:t>
            </a:r>
          </a:p>
        </p:txBody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pl" sz="3000" b="1"/>
              <a:t>LINIE KUR MIĘSNYCH NA RYNKU POLSKIM</a:t>
            </a:r>
          </a:p>
          <a:p>
            <a:pPr rtl="0">
              <a:spcBef>
                <a:spcPts val="0"/>
              </a:spcBef>
              <a:buNone/>
            </a:pPr>
            <a:r>
              <a:rPr lang="pl" b="1"/>
              <a:t>*FLEX                           *HUBBARD HI-YE</a:t>
            </a:r>
          </a:p>
          <a:p>
            <a:pPr rtl="0">
              <a:spcBef>
                <a:spcPts val="0"/>
              </a:spcBef>
              <a:buNone/>
            </a:pPr>
            <a:r>
              <a:rPr lang="pl" b="1"/>
              <a:t>*F15                                *COBB 500</a:t>
            </a:r>
          </a:p>
          <a:p>
            <a:pPr rtl="0">
              <a:spcBef>
                <a:spcPts val="0"/>
              </a:spcBef>
              <a:buNone/>
            </a:pPr>
            <a:r>
              <a:rPr lang="pl" b="1"/>
              <a:t>*ROSS 308                   *HYBRO PN</a:t>
            </a:r>
          </a:p>
          <a:p>
            <a:pPr rtl="0">
              <a:spcBef>
                <a:spcPts val="0"/>
              </a:spcBef>
              <a:buNone/>
            </a:pPr>
            <a:r>
              <a:rPr lang="pl" b="1"/>
              <a:t>*ROSS 508</a:t>
            </a:r>
          </a:p>
          <a:p>
            <a:pPr>
              <a:spcBef>
                <a:spcPts val="0"/>
              </a:spcBef>
              <a:buNone/>
            </a:pPr>
            <a:r>
              <a:rPr lang="pl" b="1"/>
              <a:t>*LOHMAN MEAT </a:t>
            </a:r>
          </a:p>
        </p:txBody>
      </p:sp>
      <p:pic>
        <p:nvPicPr>
          <p:cNvPr id="121" name="Shape 1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26050" y="1783800"/>
            <a:ext cx="2142224" cy="3277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pop">
  <a:themeElements>
    <a:clrScheme name="Pop">
      <a:dk1>
        <a:srgbClr val="F8E71C"/>
      </a:dk1>
      <a:lt1>
        <a:srgbClr val="FFFFFF"/>
      </a:lt1>
      <a:dk2>
        <a:srgbClr val="000000"/>
      </a:dk2>
      <a:lt2>
        <a:srgbClr val="D9D9D9"/>
      </a:lt2>
      <a:accent1>
        <a:srgbClr val="666666"/>
      </a:accent1>
      <a:accent2>
        <a:srgbClr val="483165"/>
      </a:accent2>
      <a:accent3>
        <a:srgbClr val="EB1E95"/>
      </a:accent3>
      <a:accent4>
        <a:srgbClr val="0F9D58"/>
      </a:accent4>
      <a:accent5>
        <a:srgbClr val="01AFD1"/>
      </a:accent5>
      <a:accent6>
        <a:srgbClr val="9C27B0"/>
      </a:accent6>
      <a:hlink>
        <a:srgbClr val="01AFD1"/>
      </a:hlink>
      <a:folHlink>
        <a:srgbClr val="01AF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475</Words>
  <PresentationFormat>Pokaz na ekranie (16:9)</PresentationFormat>
  <Paragraphs>110</Paragraphs>
  <Slides>20</Slides>
  <Notes>20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20</vt:i4>
      </vt:variant>
    </vt:vector>
  </HeadingPairs>
  <TitlesOfParts>
    <vt:vector size="25" baseType="lpstr">
      <vt:lpstr>Arial</vt:lpstr>
      <vt:lpstr>Playfair Display</vt:lpstr>
      <vt:lpstr>Montserrat</vt:lpstr>
      <vt:lpstr>Oswald</vt:lpstr>
      <vt:lpstr>pop</vt:lpstr>
      <vt:lpstr>PRODUKCJA DROBIU</vt:lpstr>
      <vt:lpstr>SYSTEMY PRODUKCIJ DROBIU</vt:lpstr>
      <vt:lpstr>Slajd 3</vt:lpstr>
      <vt:lpstr>Podłogowy ( na głębokiej sciółce)</vt:lpstr>
      <vt:lpstr>*Ściółkowo rusztowy</vt:lpstr>
      <vt:lpstr>Klatkowy (bateryjny)</vt:lpstr>
      <vt:lpstr>Linie kur do intensywnej produkcij nieśnej</vt:lpstr>
      <vt:lpstr>Linie do wielkotowarowej produkcij nieśnej </vt:lpstr>
      <vt:lpstr>CHÓW KUR KIERUNKU MIESNEGO</vt:lpstr>
      <vt:lpstr>WARUNKI MIKROKLIMATYCZNE W WYCHOWIE ZWIERZAT</vt:lpstr>
      <vt:lpstr>                                     TEMPERATURA  </vt:lpstr>
      <vt:lpstr>                                                                                          KLIMAT</vt:lpstr>
      <vt:lpstr>                                        WYMIANA POWIETRZA</vt:lpstr>
      <vt:lpstr>            WILGOTNOSC POWIETRZA</vt:lpstr>
      <vt:lpstr>STĘŻENIE SZKODLIWYCH GAZÓW     </vt:lpstr>
      <vt:lpstr>OBSADA KURCZAKÓW </vt:lpstr>
      <vt:lpstr>PROGRAM SWIETLNY </vt:lpstr>
      <vt:lpstr>WSKAZNIKI UZYTKOWE STAD TOWAROWYCH STAD                          KIERUNKU NIESNEGO</vt:lpstr>
      <vt:lpstr>WSKAZNIKI UZYTKOWE STAD KUR KIERUNKU  MIESNEGIO</vt:lpstr>
      <vt:lpstr>WSKAZNIKI PRODUKCYJNE KURCZAT BROJLERÓW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PRODUKCJA DROBIU</dc:title>
  <cp:lastModifiedBy>Bogdan</cp:lastModifiedBy>
  <cp:revision>1</cp:revision>
  <dcterms:modified xsi:type="dcterms:W3CDTF">2016-10-03T17:55:04Z</dcterms:modified>
</cp:coreProperties>
</file>