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64"/>
  </p:notesMasterIdLst>
  <p:sldIdLst>
    <p:sldId id="256" r:id="rId2"/>
    <p:sldId id="257" r:id="rId3"/>
    <p:sldId id="258" r:id="rId4"/>
    <p:sldId id="294" r:id="rId5"/>
    <p:sldId id="295" r:id="rId6"/>
    <p:sldId id="298" r:id="rId7"/>
    <p:sldId id="259" r:id="rId8"/>
    <p:sldId id="299" r:id="rId9"/>
    <p:sldId id="296" r:id="rId10"/>
    <p:sldId id="300" r:id="rId11"/>
    <p:sldId id="260" r:id="rId12"/>
    <p:sldId id="301" r:id="rId13"/>
    <p:sldId id="302" r:id="rId14"/>
    <p:sldId id="261" r:id="rId15"/>
    <p:sldId id="317" r:id="rId16"/>
    <p:sldId id="316" r:id="rId17"/>
    <p:sldId id="315" r:id="rId18"/>
    <p:sldId id="306" r:id="rId19"/>
    <p:sldId id="308" r:id="rId20"/>
    <p:sldId id="309" r:id="rId21"/>
    <p:sldId id="310" r:id="rId22"/>
    <p:sldId id="312" r:id="rId23"/>
    <p:sldId id="311" r:id="rId24"/>
    <p:sldId id="313" r:id="rId25"/>
    <p:sldId id="305" r:id="rId26"/>
    <p:sldId id="304" r:id="rId27"/>
    <p:sldId id="262" r:id="rId28"/>
    <p:sldId id="263" r:id="rId29"/>
    <p:sldId id="307" r:id="rId30"/>
    <p:sldId id="269" r:id="rId31"/>
    <p:sldId id="271" r:id="rId32"/>
    <p:sldId id="318" r:id="rId33"/>
    <p:sldId id="272" r:id="rId34"/>
    <p:sldId id="274" r:id="rId35"/>
    <p:sldId id="319" r:id="rId36"/>
    <p:sldId id="323" r:id="rId37"/>
    <p:sldId id="275" r:id="rId38"/>
    <p:sldId id="322" r:id="rId39"/>
    <p:sldId id="320" r:id="rId40"/>
    <p:sldId id="321" r:id="rId41"/>
    <p:sldId id="276" r:id="rId42"/>
    <p:sldId id="277" r:id="rId43"/>
    <p:sldId id="324" r:id="rId44"/>
    <p:sldId id="326" r:id="rId45"/>
    <p:sldId id="328" r:id="rId46"/>
    <p:sldId id="327" r:id="rId47"/>
    <p:sldId id="278" r:id="rId48"/>
    <p:sldId id="279" r:id="rId49"/>
    <p:sldId id="281" r:id="rId50"/>
    <p:sldId id="282" r:id="rId51"/>
    <p:sldId id="283" r:id="rId52"/>
    <p:sldId id="284" r:id="rId53"/>
    <p:sldId id="285" r:id="rId54"/>
    <p:sldId id="286" r:id="rId55"/>
    <p:sldId id="287" r:id="rId56"/>
    <p:sldId id="288" r:id="rId57"/>
    <p:sldId id="297" r:id="rId58"/>
    <p:sldId id="289" r:id="rId59"/>
    <p:sldId id="290" r:id="rId60"/>
    <p:sldId id="291" r:id="rId61"/>
    <p:sldId id="292" r:id="rId62"/>
    <p:sldId id="329" r:id="rId6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5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414287-E0F8-419B-B1A4-7B8CE6120CEA}" type="datetimeFigureOut">
              <a:rPr lang="pl-PL" smtClean="0"/>
              <a:pPr/>
              <a:t>2016-12-03</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7AC7A6-3E78-417B-A585-6FAE26BFB205}"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637AC7A6-3E78-417B-A585-6FAE26BFB205}" type="slidenum">
              <a:rPr lang="pl-PL" smtClean="0"/>
              <a:pPr/>
              <a:t>9</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00AE015D-20B0-47FD-931F-6157509B49FC}" type="datetimeFigureOut">
              <a:rPr lang="pl-PL" smtClean="0"/>
              <a:pPr/>
              <a:t>2016-12-03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9C1482A-F4EA-4E49-BB29-7EFA86C93249}"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AE015D-20B0-47FD-931F-6157509B49FC}" type="datetimeFigureOut">
              <a:rPr lang="pl-PL" smtClean="0"/>
              <a:pPr/>
              <a:t>2016-12-03</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C1482A-F4EA-4E49-BB29-7EFA86C93249}"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pl/url?sa=i&amp;source=images&amp;cd=&amp;cad=rja&amp;docid=oOSydSJJp2GWuM&amp;tbnid=AjeYJdgVsh7xGM:&amp;ved=0CAgQjRwwAA&amp;url=http://krolowa-superstar.blog.pl/tag/trawy/&amp;ei=4bGcUqKVH4ee7AaRy4HACQ&amp;psig=AFQjCNEc8wRpFvrXhcfUF0Hgr5kCOCIOPw&amp;ust=1386087265602419"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1770784" y="285728"/>
            <a:ext cx="5602432" cy="1754326"/>
          </a:xfrm>
          <a:prstGeom prst="rect">
            <a:avLst/>
          </a:prstGeom>
          <a:noFill/>
        </p:spPr>
        <p:txBody>
          <a:bodyPr wrap="square" lIns="91440" tIns="45720" rIns="91440" bIns="45720">
            <a:spAutoFit/>
          </a:bodyPr>
          <a:lstStyle/>
          <a:p>
            <a:pPr algn="ctr"/>
            <a:r>
              <a:rPr lang="pl-PL"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Trawy-użytki zielone</a:t>
            </a:r>
            <a:endParaRPr lang="pl-PL"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5842" name="AutoShape 2" descr="data:image/jpeg;base64,/9j/4AAQSkZJRgABAQAAAQABAAD/2wCEAAkGBxQTEhUUExQUFBUXGBgaGRgYGBgUGBgdGRodGh8cGBcYHCggGh0lIBgcIjEhJikrLi4uHB8zODMsNygtLisBCgoKDg0OGxAQGiwkHyQsLCwsLywsLCwsLC8sLCwsLCwsLCwsLCwsLCwsLCwsLCwsLCwsLCwsLCwsLCwsLCwsLP/AABEIAMIBAwMBIgACEQEDEQH/xAAbAAACAwEBAQAAAAAAAAAAAAAABAIDBQEGB//EAEEQAAECAwQHBgIJAwQCAwAAAAECEQADIQQSMUEFUWFxgZGhEyIyscHRBvAjQlJicoKS4fEzssIUY6LSByRDU3P/xAAYAQADAQEAAAAAAAAAAAAAAAAAAQIDBP/EACwRAAICAQMCBgEEAwEAAAAAAAABAhEhAxIxQVEiMmFxgfATBEKRoYKxwVL/2gAMAwEAAhEDEQA/APtsEEEc4BBBBAAQQQQAEEEEABBBBAAQQQQAEEEEABBBBAAQQQQAEEEEABBBBAAQQQQAEEEEABBBBAAQQQQAEEEEIAggghgEEEEABBBFVqm3UKVqBPKAC2CCCAAggiuTNCrzZKI5QAWQRxRasdgAIIIIACCCCAAggggAIIIIACCKLZPuJCvvIH6lBPrFxMIDsQ7UXgnMgqG4EA+Y5xwmMLSlquWyyH7XbSz+ZKVDqkQpS20B6GCIpXEooAgeCMv4nthk2WbMT4kpcb3ETJ0rA1IIjKmBSQoYEA8w8SigCCCCAABgimQrvLGojqkRdCAIIIIYBBBCSbWEzRKVQqBMs/aAxT+JNN4I1GE3QDsZnxKtrNN/C3MgesaBmRj/ABar6AJ+3Nkp5zEn0hT8oM24IIgmYLxTmADzcekU+QROMj4an35cw659obhNUPIRrx5T4SnNYu0H1Zs1fDtFFX/EmIb8Xw/9oTPUzUOCNYI5xTo60dpLSrMiuxQoocCCIYeMnQ01ptpk4XJgWkfdmpCn/Xfht0xmtBATEL9W1hx6+YigJxRYlOm99ok8CadGiyepkqOoE9IJCLqUjUAOQhATggghgDxBC3JEL220dmqWT4VK7M7Crwn9QCfzRWia05slDqP28oV5Ap+KX/0k4jFKCsfk73pHdJ6SuWYzxUXUqDC9RTVZw7O+OUNWoJmJmSjmkpP5gYwvhZabRo8SV4hKpK9hAI8mjGTdtLqsfAdTfsc1MxCVpLpUAQcMdmUef+NpISmTPFDLnIOxtvGj/eij4Etik9pZZp70pRYce8Bseo2GNjT0jtrNMl5qBCfxpLgc0wOW/S3L3+UTyjUAfCJR574b0n9HISs92agdmo/aSO9LJ10JTrDj6tfQdoHbONlJMpZBCwX2Foxfjcf+lO3J/vTDejJrqnj7M0jmhB9Yo+Kk3rHPH+2ojgH9Iz1c6TfoBd8NTr9kkK/20jkG9I0o898BTHsUvYVj/mY9DFp2kxR4CCKpMxyRFhMUMVSD2q2aqUFj+YY5YCF5unJUuYJc49ipXhK6IX+CZ4SfullbInapbzWCyhRRQhvqqzBoR3s+kYmmraLhkW+SlSFUExIJlqOVPFLVniWOBLPGcpbUK6PVgwR8tlfCk+6OwtyUymBSFTFgh8QQhQDguKCCM/yz/wDP9oW70Z9NTNDtCOmdHi0SlJe6pJvS1/YWnA+YOx4RmWzMGqceELaE08FKmSlGt5xumJCuirw5QS1Yvwy6lFGgdPKV2kid3bQlZBGDu1Rux2iojZ0qkLNlTkZwV+iWtXmBHzm0hSp0xbkTPozqqlNxQJyU8smPVfDenBOmS0zO6uWFgg0clgCAc2dxGOjrX4ZfaM912j1654FHjJl6TDkuHROVKVuVVPmnrCPxXpIShezAJG0DHkWcalbI81YrVeM4F++kH8wFDzYxpPXqdFuVYPosyeEpW5qlJUdzGu6kee/8ch7AgGrlb84harcJ9gXNCrsyXKW5/L3kkZhQHNjlB/4+V/6SPxr/ALotST1f8f8Aom8o3tCzXlBJ8Usqln8hug8QAeMZOk53Y6QkTMEz0Kkq1Ok3kcXURzhkWkSrTMSSwmJTMG8dxXkg8Yyvj9aV2UKSoXpa0rT1B6EnhC1Z1Dd1Q3wepNqAWEGhIcbW1c/lxFFoSq6oI8aO8jb93zTsBEeU0jpSZMkyVhQBKROQoY0DKSNoqCDiCNsM2f4vSq4VAJWlQC28JSql4P8AVdjsZoX543TwFo2bfpVCrHMnIPd7NWwgszEZEGkayjSPnHxgVSe17MvItKXIySsEEkajgdrnVHqTpEmx9sDUIQv9LEjkDD09a276BuzRo2W3AqKCdbcCxG8GL5trSlSEk+MkA/eAdt7A8o8r8STLhE+WSUuBMAxSWF2YOBCTrF3VEZ0ztrI6FPNltMBGN9Pf61HGD81Wn0Czf07ZjOkTZQoopdB1LHeSeCgIzNF6Q7eUicPHccjBlpqx1ORyMJ6P+JSu6oiiqONeMY0maTaJstCuzvFSpZA+14kKGYcmmWUZT1VuTXX6iW0elsdsvm2TUF0pmyrp+6JUsn+4nhGT8K2i5bLRINBNUpQ2KcrDcz+kRT8M6SQmTOlKN1c0rNfCSUBLPkaCKNPLuTbNaUOCtCVHJlIukvvCiIznOtuounPyJvqP6XX9Mm0gFIC+ymKS3iQ4KgHdxVnH1Uxp2bTKZkhaZhSia57hcVoaOAQ6nOsR5ObpMGVPTRlzZtcO+JhmoJ/EklBP4Ypt+lnUqaA9+SlKsnJDX9hF0V2RD1trdPkN1M9foizItFlXIUSkvfScFIvG+lQ2pW/JonoDS6piuynMLRLNxepYALKG9weIOceO0bp9UsB6rSSFHAqQWwPN+EO6Q0mlZTaZLhaaTBgWFQW1prrocwIpfqVh9uQUlR7mVaEpmBJoZqHG1UsAKG9iP0mEtJ20GU32lLlkb0KP+MeX0ppftLJLWktMkzL6TxII4Xn3COW/TSZspCkEA9olZGo1DGNNXXW1/eStyG/gu2hNiX2jpQiYSVpLKlgpCr7NgC77MQQ8essuk+6yyCoMyk+FaSWC07C9RkdjE/NtCaWVImKSPCsimRNaHflu2xqWm2qCkqSRcdwDgC4bDAa+EPT1/CkTGa2ntJc8InKl/aHaJ2gllNuUx/PCek9IkybySxLsfwqbDOow1R47SGmy0mZUKlzJm3uTe8UE7Kfph+z6USbLdJ7ySoHcp68iDA/1CdpFbuxsWnTIWJC0kAlRQoYteDiv4kgcYY+IbelMmVOIC5V4JmpIvAomd001hV089cfN5VpUmYpL+Jlp/EkA04A/pjetelPoVjGXNQWH2VPXkoxkv1FwkTvTHNGfCEubJlzDNmAqQkkAINSA9SHxghHRHxeZUlEspCroZySMy2WqOQLW/T0StvcgdMA3inEg69TRmT7UUT+1QWwajgXa1Io2TbYqny7mDFJOoOK5HEQoq1lN4hiAAQ9HqxGw1BjmlJ3TZLm2NWO0FS5xUaqF/ebz+sTnTCFCY3hZxwwIzDZRm2e0BU0EC6CGbIEHyhq/emFtav8AqG6xMZUSpdS63aTXMHZqUVoSXSpXiAcUJOOqtaQ7oucEq1gAn1Hk0YyzQLAYEd4bQWJ3jybUYYsiifD4n7u0kYcRF6cmG63k1rdpC4i0oT4JqaDVeZX/AGEOfCOkhKlBJVRSi4OAOShq1Hgco8/MmiYggC6utDR9mwvwxhaVNKRhg76wdxx3GCOvU7XYe7J7fTWkEqmSSXYXwfwrTUc0pjzPxBa+0XKQgteKUHVjU/piItV9iC91j+U0fhgeGuE7YPpArUFEfiPdHrFak9yvoOU7HrPpC7ZkS1UVKnEp/AsG8OCg/GF7PJJlBeYcdMDsIigijY066t5y274b0ZOADOLpAzG0VB3Rzp26ZNkrVbSuzlJJKRkcUlmG+vrEdG6UWmSZbkoKWKeOWoxTakdmutUqfa4ziFnRdXTC9TaFM0VGTb/oNzTNu0aQV2ZcukoALfd7rcoyUT1oI7KYpJFQQSARmFe+WOZEc0apgtC6pvNzcn52xbMs91K6vduqBzYln4Zxru3ZHubOSLcUAoIKe8FYYGoqMuFIunT1KV2qCCU1py6ikLKLh/rJodoy5NypkIqCM0khWWoxnO+BWX2Zb3hmajeA+OTuqJzdI9qiWCTRYFcQ9CIVkqDgsUl6tWoejcS2xoWWaO2J3DN/OJeo1GhWN2MsudLUSCSN4OD9BCyF4J2gDU77cjFgWSq+auG20IbzblC84OFDW8RqNWq4ExpRZd5s2I5DzbnDNiN1YCT4sHzb6qtuYO8QhZ57gKIf7WotQvvB6xdahgpJLHDWFJqByBrsi4yrIxhBuKKfqr+rk+Y3jEbDvheUlipIfGo3P12fIrtdvKxhiHJGLitDzIfaMy/RNvALzNFDBlDPcRXeDD1Hug6AunBwdfqD+8OSbTeQk54HeMDxHlCnauK7gc9cUyl3VVz5PkR1HOM46vitBZPSiWTTMhx+EYjmI7Yp7o1EXXP3ajpefc8TnKBcEUbiKYjnC9lk3FXSXCnG8HWMorfUrC8jFpWEhJWMDXWD8kwwEugh3FW4kH0hRnQpKqlDPtbwnik8wYts62RezTXeCfngYFiTAQux2NVVqQMU12JURsrd1QRl+MNrM1E8qTU1GOwv+0LKS4O0dRF0lsciX5l/WK8KZVbhWB28ksokpYofAuK7S0MqIR3SMXY7sU760OyI2iW6AMAkCp1HW1cxHNJoKkPR7t5wXBID0I4xouUwqi6XMwF4MS4OvunHyjmj7S0wBiXIzYgg47cjGbY54cDJ6axDk4d+8KZlstvBottphZoaRWkKN3E1Opif5EVme9WvECg1t6+mERmm8HzdudfMxwIJvqyCmfafkRF3NsqxpQuoEwCrvtYhsRjiMYpSm9UPl508/KGJCguXcwLkMaVxYHJ6kDeIRQoMQHJcZEGDVTtNcAy6Y2R4H3imZLKbygKKocCA+JBGGXXY15mAoKTRYW5Ot8xq3RITAe9m9WxrnqhNpZbETs4SUVJPdJLVGqoPJ8nB3FkuE0J1gGmeB3FzxVAgIDlJuF66i4ao2g4jHVCstBSqtC299r5xUp7VYyVrmXQnWVXjlkxfbSNAzA4zCkEHmIytMpN0TBkWI3/xEpE+8hJ1JbqfYQ4ulYryWzpgCik+FaWB1F6HYQcY7JIIdRALOdmvCKLWbyNniHz84R2aqiV6qHN4TdDsotaild7Xix67R7xZZpwU197rEMMnzGogiLF2cKDAg4sD3SxGFd8IypSkqSFpIIehDOAknjg0FdSXyOLN0HMpqNRp6wTUuL6cDjsgWsM2IOB1OH5EYjZFNjnFBKVDAsRsjGUGuAO2WZdKhkpJ5s4hiQrFBwNQdRBoeB9YharOwC01GI+dUcKgSGoxpxGHOnGNE+GB362DBWWog1HPoYhZ1BCiPqlw+rhs945MUym2gj2+dQiM5Lkka26/POGpbQLJ6vonGID/AKS/uIJ5ZjQinFJqD05wWGoKSaC8249716GIWA3pSQcgpO4j+AeEE4qkxjTuDrZujUjksgFNc3G5xTrC0hRqDl6fPSJrNEryTQjYrP5zaMqbFZfbFFKwoBwoFK21HA8Kl9kRRNYEDEH0ixYcY6j1fy6PGfZZrJqHbhgwxjVlGtJtwAxbY49RHYSldkR4k5+IlJxwIeCNPEOmCFOkE1H/ACGrfFXZ1d9bai4z1GLJZZIO0RAoLBscOhPoY5rT5IIzD3AdrekclliEFmIUCDgSA/A5PEkLJT3hRjXaP3bdC1sFCcwH5MfIRrFOLoYuiy3VBSTelnPNOxXvDM2aXDUINOHyYzNGWlaZygmqfrJNQzao2bZLRdRMSXS4cZgvUHgem+NZx8SYki5Bo4HdNdYcP88IplKJBL0vE/8AIisEyiGGsDrHE90EJLpJOOKTjjnGUayOyxawlWxYIVwN5JG4uf5ieLlVTQKzfJ9uPkc4pmrzpQvwwPBniUiYpKnxYYcQOoOO7ZFPpYWRvMNuR9Dro7bRDRUykg4Mx35+nKILkqKkgoITeqpiAUhzXJ9usnGKBOvOc3L9TETXhBjRGvKh2j9q84nZ531FYVD5jKoz84gg3iBnhv8AmnOKQrPa/OJtqIDtps15KkYuKaici++EjMu9lL3vvDv6coass9lFJwCjwvMvzJhDSEkiYnNlFSVCoUlSi9dYo4yrF6XloPUrs1oopCqFi2359IbsihRKsCW8jGcofTEGgLnd+1YbmJIpmPbHyglyKyu0d4lRyc7CP5845ItC6JCjdYlj3k4HI4HKkMyVCoUO6sEjNjUHgajkcoXRKShbJvHvd12o+vXAmqoZJZvIZLZUqGYvQ/OMUTFE4hQIDVDhn1j2js1SkkagSC2wtDZxIFWPseoMTmPImhezWwy3+sg+ICtMyNRhq1S2Zi4UCQrczUyI1e8Wzki7eSAWqQQDTOuNIqTaklAvBrwBoSGOXdUSMPvYRc0qtDpkFzLyUlqgpI4liOsTs6AV3VEgHMVY62z/AJiiWi6VB3DgjUygc9YUMNsSExySMi/zziXwhEHMqepCsfbVrBB8otCghRSKF7x3nVsp5wnpmf8ASombADxcfO6NC0AXAtnKe6RrDgjyI4xUlcaGVSaqO7zHvFgmMwerMQcCCSCD15QnY51BvUk8Kw1NCVNkSUgqyFc07ane/GKyJHbNSnz8/vFCk3FHe43H94vmLYp3R23JKklQGABLZNjwI8oUJWqBkUWWSoOoKfNlADlBCqZSDUmsEaW+47HG7rbOuUdsyqpfAlukRWO7ucHlFQy4xhWBDEjAvUFg2tqnjURCbZgMDeQqm58QdRq8cnzLt1OoE8TWByDTwqx4VHKoi7xQGZZbN2cxSlEFRDhKcGGtWVRgxzdofSgdmaC6SKbFF8TVwc/4hiakOCQC3UChI4M+4HXCsr7Or0b54xpOb5HwStZpxHlEbzE8faKZ73nyI6hL844uaQQRVKhXa494nb1JY2A9MiPMRxM1QSCCQSA+8U9IJC8BrAI1gYcYnd7p1XldWPmTDk/D7DReJhZXeNWArgRWhPCKFzFEm8QaO6tmIvY5GLLWn6IN4pdT+E58CeUQLqReTimvkTv8IiUM6ZjLBz1cHHCOTwFrUyno6doofLygtSGurAphxFW5HlFcogKCttNxIhJ4oAWvv/iQDxQfZfSK5UxlAPQk0xqSSC3TgIYtUhlMMU3i2xQNBtDJPCF5RcpfC9Q7np1gSpfAuDk+Se0Cy4ZxmRgRQ+lYvU/dILtRVcRqiycmZe7qmQfEMuMUrQL90ZAOdpflg0Xnan6AE1LNVwGdixA1bBtiU5XeAzSo+h9xBKQFFnZWG8bRmIqtwKZgvDEONpwLGGo4sLKtKDwEZqPz864Zkmp2t5N5ARO2oF1B4U1sPaKULq+2M9S6oGMS5zKSnG9nqx50ha0IcHYPLZF6ACq9qChxNPflCstferqGzMenlFLyoa4yVWWcGY7QDmDk+w0EWIe+Wp3avgXSWbiIJdnAdSS4UOR3ZRffDHWkHkYTkk8CozrSL6WIYgEa93IxohZMkfgS/D5eExQ4U1GHLBMvJUCkJKVXSHcFwC4fIudcVJ+H2EhSzYq2KB5phhVGJLurw50bOITJHfUE1JCWY4+IemEXWxLBKtiXpmQfYjhDkuoyu1K/tJHH2aH7Ou6XxGY1jMQghTj5+cIdl0HWMJWla6CR2Zo4P3UAjIvMw4UgixM5QDBRAjkX+ZDwKv3T85ROaAVUdnr6wpYVGqTiCPnpF9onhMskZ8fmph109Q5FrRNdT/eZuBidnmnljx/byheap0oUMSa7wAn0fjBIVUvs9vaKawBp2lIDLwUwFC2BJduVdgiCheKVUSwN7aKVGugw3QTQ8oE4pcHh+xBiiWuqQMweYP7wW2U3ZG2CoO0c4XnG6hO49FGH7Sh0bR6QvpSUyEEYADhec13+hgj2JF5aiUAjFJ6E1jSsswFtoUeSkxnaMlgpWTl3ebHyEaNjlsATiARzY+kGo1lCR2ZOCVB8C6VbjQ+bxGzuhRRmkAHaXJMQmDvsasT09I7ag3fBBch8iGGY1bYiOFRRYucApleAgXhrqajaHcfvC8tJTeQrFJpqIc1G8MeMXW6sumOPA0Pzsiu2J7qVjKh3PjwPmIe2lQi63giWic9QQCdgY14PzimaigSkDvEkbGGHNuBi2YXlzEFiAEFjxB5huUVpViPs94bRT0L8ILtDOC0lV0HLE6zCyZjFajklJ/uMWImqTM7tb2Ixd6sxxrlnC9sU6JhRRQTVOIfGj4jJtsXGN+wuS2ZiTtB/UMPOL02xSUhKgJiMbqssWKVCqTtiCEOycbwUTsAYJfiTziWmJqSUBIYBKRwx51i6p4Y6GVoCpQuqLAg4BxUgg4YPiOWUUzpJulQ7yQHKk1Y61DEDazYxLQ5vS1J2FuN72hazTSiYLrhQSpmLFxXgaRCSumBbLVQnWX6RSsi+ptdOcaE1KZlQAhbi8B4VbQMlawKHENgc9ZqpwHG49RjSE0+egmiqQ9w7Vel71i9YBS+YDEZ8RmIgpQupKc1E8g0CEd8ncITyJl2kpJRNIyUS3R47JntNKBQXQdpUDUnhBa5p7RTmhKTxZqcSYQTNPdUazJV4TGwKWvJUNjJunhGm3cmUlY7L7k5R13VDyh20Te0lkqDKKagYd1QBOw184QtSvpR+A9FBvOH0juvgOymvzSrzDxmm6SEuwhKBCQp6Xrp1g5cx5QyteBxOfv18oXWnujUssd6WUPI/JiKl3kA4MT0LekP1BDjnKCIWeaFJBoMmfBqHPZBE/gChayLdRVrCFcag9QYstK+zASe8LqgsHNyA2xqsdgieiLMwZWRvcEmnvFFvQVoCs7qy2ZDuW2hn3bq7Y3AuCNql3JKFJN5INSQxD5KHA74goFQ7jPQ4gPQ5mkMEkS00CgUd4HwqCmcFqioBBGDPHLFZGUA7oUDdJ2NRW3I89kTGnn1YDlmlKMo3kqSSKgj7Krr8iOCYTlyHF3MkpfVUXvIQxY5ikJZyFAkHgpsMjDwn3i6w4a6lQoQScd4YAj+Yi/EyhSxLK3pi4G4GnHCO2iS5u5XQk8Kg8DWOpN1QbEEnqD6xLSaGIIqCCoZs3q0SpeKxGdZEFCGapLnNsoumzPo/xMP1MIFzAEbwDzjlpFEjUUmm9KfXzgScpW+4i62NdWoCoJB2hRZ9lacors0xwK1Yj54GLVlLlBONDvV/LjhCtlQxSD9pjzbyhuNxsY0A44ebeqTE5UvusqoUH4F0ni6fKKkFg2dR7dYeSR2co6ysdb3vC5XsBnpLLWk4lBHEAmF+1HdOTV2h4ZmSmmoXkWB34eR6GE5Erubr4H5WPvFpKrQimaCFKFaYHWzCnQw4sBZv/WUxVtLAXvQ7WOcUzT4duPBvQtwi6TLYoIJa6rk5bzeK3YAZs0zvnEUHFjCWk0ELbW/FxTqTFtmUXVwUPUD9PlD9okhRSvIDriOEZJuM0x9BDQkrvTEnIBNN5B845MF6ZJmZrorJlAMrmK/qhrR0lp0w5KSlQ4qiFiSDfSclqWneFK8wSOMbX4nf3AUVzSzuWYg/pN70imaHQVa6vrp5xZaQGUD9YMONI5ZUMgB9VN4c8nAjP9qBkAABLB1kcCG9oWWbqlk7HGpqenWGbXLIEsAZt5MOhEJaUllQJTV0pVwGPIgxpCN4+8iY7pDvApZiSEXhleGO9sN5jKQshbqbwFK/vJV+5pw1RtrT9IdRccQL6T06Rl2hRS5AD0dwCCBsMWmk9oXQ0kPdLuyGfWxHXCNNAN0NiJMxn2s3lGXYJoWkkJSlqMmgrXDLAxroPdVslnyJjF4nQLkQnVlyyPs3wNqi49IoTM7gIGJ8w54vDtrRd7moJTy7vpC9sQyHycHkVA+UF5aGygUApkDzrBFc5Vc8vKORWSLZtSZnZyio7BwBx69IW0kkoSCmhSolLblEekN25DyiNQf39+cK21TyAdVH3H94yUrd+poXJAUlFGcYDAUwEUWV3KX9ag/PWOmeR2IyukEjFxUdEnlFkxLFS9bDjs2EB+eqBKmSW2sVSrW4O9ojLmpDPhef9+XSGJqXllQpdL729wYzpC6y1ZEs23w+vSBrqMamJ7z5gtzhpKb6bvLfq3EdWhK41OHtHbDM8L5pHWvpCWMgV2uT3QBqHRXsI7NAKgdacNoIPmAYZto7z6x5fIPOFVBmO2u4/wACEnWBCelncKSHdQKmzDFPQ+mqGkT6ofG8OpDxOZZiEH7YUopL4gkqA4h+cLKklMpB1F+CgFB9xcRu8r2Gy2dRZH3j0r6RoXHkStk0nh3oS0in6UnIqBG4p91RqWdP/ro2E+ZPkYmOP4BciUkX5YObE7mfHgIVoLu9Sv1Kb0h/R6BcJOq6BqclzypzjOmKHaBOpPq8QsYXuORzs8sWI9vWLbYWCgMiEhtVBHbEn6SoYEA83HpFqA6iPtOepHmIrhZEhRXdKhqXTeHPX5wjTtRCZQKcAyR5N0hC1JqkV7yiKY5GnSNCyi8wxBvM+xLQc8gSsM3wIFAzEbkuC+osYQlgiYo5BRrhnlrhxyLtwsQaPk7Fjuw5xRNZVTRaSsKTmMxwxHGG+4xa2AXruRB6MRFdnmupY1N/yDf4xO0pJMpQY69rBj6c4XlS7q5rVcBuRI84ElX3uSxpCiqUlZyYn8px6RQoMkqH/wAayOBU4+dsSkqIloOI+kCtoIvNyBPCLdG4KoCcCDUFqVG6nCHN7cg2RSjvzSPqqQQNTIYcCCoflinSCbq9hNOIf0MOz0gEKTULQpKvyKSUvtqsPC+kSkywV3mDF0s7imdMzDk/GkMo0bJbtk5AhuBPpGylIBV926G8/MwhooJcqBe9dJBDHC7TW7ecaUtiVUYksRt369kRqed12ChG1Vmqd2KSXyqv9oqtSXQkZmnG+3nDE934F/y/yeUX2dAoSWFeDsfMPCUrSDkx7ZJN8hLsGGeQb0jkP/6dnvm6py4447QcQdRgjVCLJ076SW/hqn+ecQmShdKDUAgj55corSb6AWwm+Yb2i20rJluMbpb9JMc7W1oohfcXdSUl9pJLdOsSQMj86uXtFSbR4EtU3yrYU3QOYL8YlPVdNM8OWHrwipRadCYzYy4mSjUqTTU6QojmIr/0oUlJRTvpUxOAzunPWxjpmNdmjxJIO8P8jjF89NxJuv3VU3GKi1VAii1Jz28ogoeEjVyIhkgTJRWnEJ741NVxsccOUJy1UB1Gu4wlHFAasxIXLcan4j9/OEEVEN6MVin51H0ikyLlBgD/AJGIlwpAKz13paiMUkH9Kv5iVqmOmWv6q03VcC45F+sX2KWGIIDVSdowr1i+zpvpurYO4/DdNOkaRkraKE7VJJCT9wB9xp1EOyV/RDHxLrlRJ9xGdaVm4hOp6600UP7Wh/RZeUkH/c6/xBLEXYiEmWyQBiQM8y58wIxbUWnJIo91hsNOlRwjZt026p9xMKW+zpKgresblAn+54ISXIMvseJzDEnMg4AgYvFSRdUh8QogZgg1BB4A8Y7Z0tfU5HdTXU6j/wBRzhpDTB3y90ghQDKH4hnj1g4ww5K5aEhQJydthIZ+nWIFdzsyMQb3M4cqRJjfA1GnOI2nEn7Kkg/mf2HOJbeIroBxKgFLAwK76dywC28KccInaGMyYTQ3uiq15xTPF0JLVc8sY7MU8xe5J/4JMVGduwLDIopBxSAobcXblC00N3hqrwPtF1mtBCEg4hS2VqZRYHYQX2Eb4utMsFLjAvTVC1Ek8CaKkoHZtlfHB0qHrFVjFVnWQONT7xdLR3GNWul9bEV6xUgXQpWRWl+AY+h5xK8SoHwXTAyANvmX9HhS1yr8tSR4iksN0P2sUAzH8RXLFR+H3hN00+wC2iu5m9x67QG8wRGpLIILjE4jYA7jA47IxEC4SDmSrheMaxXSmZI8h5pipXl9wRZMlOSkkFQZlPQuKOTsOPAwopJEsjNN4EbWENqQGO30+REO0vJL+IFn+0MBxFK6oXWhk9FaSmJlIF0KYUJS5bKramEdimQm8kHtLoIoA7AQRu2UoiWj/wCnM/8A0H98X2f6u4wQRjqECCP6s38h6pic31T6wQRrqdPYUh2yh5cx9Y6prFqsF/hT5pggjOPK+9CkU6KHtwKawlYvB87IIIsOxoaOPeRv9DDVpxVvPkI5BET8rEiiy+JfD094uV4vzHyggjNeb73KMx/o171f4H1jXsg+jl/gPkYII31vL/Aupm6Ux5eZi2YHlpf/AOlfRcEERp+UCtP9I7k+cWWDCZuH+EEEJ/uA7L8QO1P+XtEV+Cf+JH9yYIImPn+BsptR8O9XlHfrD8CfKCCHp8EvkckoH+nmUFFpbY+LRXZP6X5RBBFanHwgO5cDC6/6f5o5BEafH3uEuC+0mnARWcoIIb5QxK2/1OHoYesX9NHz9YwQRT4JXLG5v1fnXC0vH83qYIIz/f8AI30O2wMtTa4IIIzfIz//2Q=="/>
          <p:cNvSpPr>
            <a:spLocks noChangeAspect="1" noChangeArrowheads="1"/>
          </p:cNvSpPr>
          <p:nvPr/>
        </p:nvSpPr>
        <p:spPr bwMode="auto">
          <a:xfrm>
            <a:off x="63500" y="-38417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pl-PL"/>
          </a:p>
        </p:txBody>
      </p:sp>
      <p:sp>
        <p:nvSpPr>
          <p:cNvPr id="35844" name="AutoShape 4" descr="data:image/jpeg;base64,/9j/4AAQSkZJRgABAQAAAQABAAD/2wCEAAkGBxQTEhUUExQUFBUXGBgaGRgYGBgUGBgdGRodGh8cGBcYHCggGh0lIBgcIjEhJikrLi4uHB8zODMsNygtLisBCgoKDg0OGxAQGiwkHyQsLCwsLywsLCwsLC8sLCwsLCwsLCwsLCwsLCwsLCwsLCwsLCwsLCwsLCwsLCwsLCwsLP/AABEIAMIBAwMBIgACEQEDEQH/xAAbAAACAwEBAQAAAAAAAAAAAAAABAIDBQEGB//EAEEQAAECAwQHBgIJAwQCAwAAAAECEQADIQQSMUEFUWFxgZGhEyIyscHRBvAjQlJicoKS4fEzssIUY6LSByRDU3P/xAAYAQADAQEAAAAAAAAAAAAAAAAAAQIDBP/EACwRAAICAQMCBgEEAwEAAAAAAAABAhEhAxIxQVEiMmFxgfATBEKRoYKxwVL/2gAMAwEAAhEDEQA/APtsEEEc4BBBBAAQQQQAEEEEABBBBAAQQQQAEEEEABBBBAAQQQQAEEEEABBBBAAQQQQAEEEEABBBBAAQQQQAEEEEIAggghgEEEEABBBFVqm3UKVqBPKAC2CCCAAggiuTNCrzZKI5QAWQRxRasdgAIIIIACCCCAAggggAIIIIACCKLZPuJCvvIH6lBPrFxMIDsQ7UXgnMgqG4EA+Y5xwmMLSlquWyyH7XbSz+ZKVDqkQpS20B6GCIpXEooAgeCMv4nthk2WbMT4kpcb3ETJ0rA1IIjKmBSQoYEA8w8SigCCCCAABgimQrvLGojqkRdCAIIIIYBBBCSbWEzRKVQqBMs/aAxT+JNN4I1GE3QDsZnxKtrNN/C3MgesaBmRj/ABar6AJ+3Nkp5zEn0hT8oM24IIgmYLxTmADzcekU+QROMj4an35cw659obhNUPIRrx5T4SnNYu0H1Zs1fDtFFX/EmIb8Xw/9oTPUzUOCNYI5xTo60dpLSrMiuxQoocCCIYeMnQ01ptpk4XJgWkfdmpCn/Xfht0xmtBATEL9W1hx6+YigJxRYlOm99ok8CadGiyepkqOoE9IJCLqUjUAOQhATggghgDxBC3JEL220dmqWT4VK7M7Crwn9QCfzRWia05slDqP28oV5Ap+KX/0k4jFKCsfk73pHdJ6SuWYzxUXUqDC9RTVZw7O+OUNWoJmJmSjmkpP5gYwvhZabRo8SV4hKpK9hAI8mjGTdtLqsfAdTfsc1MxCVpLpUAQcMdmUef+NpISmTPFDLnIOxtvGj/eij4Etik9pZZp70pRYce8Bseo2GNjT0jtrNMl5qBCfxpLgc0wOW/S3L3+UTyjUAfCJR574b0n9HISs92agdmo/aSO9LJ10JTrDj6tfQdoHbONlJMpZBCwX2Foxfjcf+lO3J/vTDejJrqnj7M0jmhB9Yo+Kk3rHPH+2ojgH9Iz1c6TfoBd8NTr9kkK/20jkG9I0o898BTHsUvYVj/mY9DFp2kxR4CCKpMxyRFhMUMVSD2q2aqUFj+YY5YCF5unJUuYJc49ipXhK6IX+CZ4SfullbInapbzWCyhRRQhvqqzBoR3s+kYmmraLhkW+SlSFUExIJlqOVPFLVniWOBLPGcpbUK6PVgwR8tlfCk+6OwtyUymBSFTFgh8QQhQDguKCCM/yz/wDP9oW70Z9NTNDtCOmdHi0SlJe6pJvS1/YWnA+YOx4RmWzMGqceELaE08FKmSlGt5xumJCuirw5QS1Yvwy6lFGgdPKV2kid3bQlZBGDu1Rux2iojZ0qkLNlTkZwV+iWtXmBHzm0hSp0xbkTPozqqlNxQJyU8smPVfDenBOmS0zO6uWFgg0clgCAc2dxGOjrX4ZfaM912j1654FHjJl6TDkuHROVKVuVVPmnrCPxXpIShezAJG0DHkWcalbI81YrVeM4F++kH8wFDzYxpPXqdFuVYPosyeEpW5qlJUdzGu6kee/8ch7AgGrlb84harcJ9gXNCrsyXKW5/L3kkZhQHNjlB/4+V/6SPxr/ALotST1f8f8Aom8o3tCzXlBJ8Usqln8hug8QAeMZOk53Y6QkTMEz0Kkq1Ok3kcXURzhkWkSrTMSSwmJTMG8dxXkg8Yyvj9aV2UKSoXpa0rT1B6EnhC1Z1Dd1Q3wepNqAWEGhIcbW1c/lxFFoSq6oI8aO8jb93zTsBEeU0jpSZMkyVhQBKROQoY0DKSNoqCDiCNsM2f4vSq4VAJWlQC28JSql4P8AVdjsZoX543TwFo2bfpVCrHMnIPd7NWwgszEZEGkayjSPnHxgVSe17MvItKXIySsEEkajgdrnVHqTpEmx9sDUIQv9LEjkDD09a276BuzRo2W3AqKCdbcCxG8GL5trSlSEk+MkA/eAdt7A8o8r8STLhE+WSUuBMAxSWF2YOBCTrF3VEZ0ztrI6FPNltMBGN9Pf61HGD81Wn0Czf07ZjOkTZQoopdB1LHeSeCgIzNF6Q7eUicPHccjBlpqx1ORyMJ6P+JSu6oiiqONeMY0maTaJstCuzvFSpZA+14kKGYcmmWUZT1VuTXX6iW0elsdsvm2TUF0pmyrp+6JUsn+4nhGT8K2i5bLRINBNUpQ2KcrDcz+kRT8M6SQmTOlKN1c0rNfCSUBLPkaCKNPLuTbNaUOCtCVHJlIukvvCiIznOtuounPyJvqP6XX9Mm0gFIC+ymKS3iQ4KgHdxVnH1Uxp2bTKZkhaZhSia57hcVoaOAQ6nOsR5ObpMGVPTRlzZtcO+JhmoJ/EklBP4Ypt+lnUqaA9+SlKsnJDX9hF0V2RD1trdPkN1M9foizItFlXIUSkvfScFIvG+lQ2pW/JonoDS6piuynMLRLNxepYALKG9weIOceO0bp9UsB6rSSFHAqQWwPN+EO6Q0mlZTaZLhaaTBgWFQW1prrocwIpfqVh9uQUlR7mVaEpmBJoZqHG1UsAKG9iP0mEtJ20GU32lLlkb0KP+MeX0ppftLJLWktMkzL6TxII4Xn3COW/TSZspCkEA9olZGo1DGNNXXW1/eStyG/gu2hNiX2jpQiYSVpLKlgpCr7NgC77MQQ8essuk+6yyCoMyk+FaSWC07C9RkdjE/NtCaWVImKSPCsimRNaHflu2xqWm2qCkqSRcdwDgC4bDAa+EPT1/CkTGa2ntJc8InKl/aHaJ2gllNuUx/PCek9IkybySxLsfwqbDOow1R47SGmy0mZUKlzJm3uTe8UE7Kfph+z6USbLdJ7ySoHcp68iDA/1CdpFbuxsWnTIWJC0kAlRQoYteDiv4kgcYY+IbelMmVOIC5V4JmpIvAomd001hV089cfN5VpUmYpL+Jlp/EkA04A/pjetelPoVjGXNQWH2VPXkoxkv1FwkTvTHNGfCEubJlzDNmAqQkkAINSA9SHxghHRHxeZUlEspCroZySMy2WqOQLW/T0StvcgdMA3inEg69TRmT7UUT+1QWwajgXa1Io2TbYqny7mDFJOoOK5HEQoq1lN4hiAAQ9HqxGw1BjmlJ3TZLm2NWO0FS5xUaqF/ebz+sTnTCFCY3hZxwwIzDZRm2e0BU0EC6CGbIEHyhq/emFtav8AqG6xMZUSpdS63aTXMHZqUVoSXSpXiAcUJOOqtaQ7oucEq1gAn1Hk0YyzQLAYEd4bQWJ3jybUYYsiifD4n7u0kYcRF6cmG63k1rdpC4i0oT4JqaDVeZX/AGEOfCOkhKlBJVRSi4OAOShq1Hgco8/MmiYggC6utDR9mwvwxhaVNKRhg76wdxx3GCOvU7XYe7J7fTWkEqmSSXYXwfwrTUc0pjzPxBa+0XKQgteKUHVjU/piItV9iC91j+U0fhgeGuE7YPpArUFEfiPdHrFak9yvoOU7HrPpC7ZkS1UVKnEp/AsG8OCg/GF7PJJlBeYcdMDsIigijY066t5y274b0ZOADOLpAzG0VB3Rzp26ZNkrVbSuzlJJKRkcUlmG+vrEdG6UWmSZbkoKWKeOWoxTakdmutUqfa4ziFnRdXTC9TaFM0VGTb/oNzTNu0aQV2ZcukoALfd7rcoyUT1oI7KYpJFQQSARmFe+WOZEc0apgtC6pvNzcn52xbMs91K6vduqBzYln4Zxru3ZHubOSLcUAoIKe8FYYGoqMuFIunT1KV2qCCU1py6ikLKLh/rJodoy5NypkIqCM0khWWoxnO+BWX2Zb3hmajeA+OTuqJzdI9qiWCTRYFcQ9CIVkqDgsUl6tWoejcS2xoWWaO2J3DN/OJeo1GhWN2MsudLUSCSN4OD9BCyF4J2gDU77cjFgWSq+auG20IbzblC84OFDW8RqNWq4ExpRZd5s2I5DzbnDNiN1YCT4sHzb6qtuYO8QhZ57gKIf7WotQvvB6xdahgpJLHDWFJqByBrsi4yrIxhBuKKfqr+rk+Y3jEbDvheUlipIfGo3P12fIrtdvKxhiHJGLitDzIfaMy/RNvALzNFDBlDPcRXeDD1Hug6AunBwdfqD+8OSbTeQk54HeMDxHlCnauK7gc9cUyl3VVz5PkR1HOM46vitBZPSiWTTMhx+EYjmI7Yp7o1EXXP3ajpefc8TnKBcEUbiKYjnC9lk3FXSXCnG8HWMorfUrC8jFpWEhJWMDXWD8kwwEugh3FW4kH0hRnQpKqlDPtbwnik8wYts62RezTXeCfngYFiTAQux2NVVqQMU12JURsrd1QRl+MNrM1E8qTU1GOwv+0LKS4O0dRF0lsciX5l/WK8KZVbhWB28ksokpYofAuK7S0MqIR3SMXY7sU760OyI2iW6AMAkCp1HW1cxHNJoKkPR7t5wXBID0I4xouUwqi6XMwF4MS4OvunHyjmj7S0wBiXIzYgg47cjGbY54cDJ6axDk4d+8KZlstvBottphZoaRWkKN3E1Opif5EVme9WvECg1t6+mERmm8HzdudfMxwIJvqyCmfafkRF3NsqxpQuoEwCrvtYhsRjiMYpSm9UPl508/KGJCguXcwLkMaVxYHJ6kDeIRQoMQHJcZEGDVTtNcAy6Y2R4H3imZLKbygKKocCA+JBGGXXY15mAoKTRYW5Ot8xq3RITAe9m9WxrnqhNpZbETs4SUVJPdJLVGqoPJ8nB3FkuE0J1gGmeB3FzxVAgIDlJuF66i4ao2g4jHVCstBSqtC299r5xUp7VYyVrmXQnWVXjlkxfbSNAzA4zCkEHmIytMpN0TBkWI3/xEpE+8hJ1JbqfYQ4ulYryWzpgCik+FaWB1F6HYQcY7JIIdRALOdmvCKLWbyNniHz84R2aqiV6qHN4TdDsotaild7Xix67R7xZZpwU197rEMMnzGogiLF2cKDAg4sD3SxGFd8IypSkqSFpIIehDOAknjg0FdSXyOLN0HMpqNRp6wTUuL6cDjsgWsM2IOB1OH5EYjZFNjnFBKVDAsRsjGUGuAO2WZdKhkpJ5s4hiQrFBwNQdRBoeB9YharOwC01GI+dUcKgSGoxpxGHOnGNE+GB362DBWWog1HPoYhZ1BCiPqlw+rhs945MUym2gj2+dQiM5Lkka26/POGpbQLJ6vonGID/AKS/uIJ5ZjQinFJqD05wWGoKSaC8249716GIWA3pSQcgpO4j+AeEE4qkxjTuDrZujUjksgFNc3G5xTrC0hRqDl6fPSJrNEryTQjYrP5zaMqbFZfbFFKwoBwoFK21HA8Kl9kRRNYEDEH0ixYcY6j1fy6PGfZZrJqHbhgwxjVlGtJtwAxbY49RHYSldkR4k5+IlJxwIeCNPEOmCFOkE1H/ACGrfFXZ1d9bai4z1GLJZZIO0RAoLBscOhPoY5rT5IIzD3AdrekclliEFmIUCDgSA/A5PEkLJT3hRjXaP3bdC1sFCcwH5MfIRrFOLoYuiy3VBSTelnPNOxXvDM2aXDUINOHyYzNGWlaZygmqfrJNQzao2bZLRdRMSXS4cZgvUHgem+NZx8SYki5Bo4HdNdYcP88IplKJBL0vE/8AIisEyiGGsDrHE90EJLpJOOKTjjnGUayOyxawlWxYIVwN5JG4uf5ieLlVTQKzfJ9uPkc4pmrzpQvwwPBniUiYpKnxYYcQOoOO7ZFPpYWRvMNuR9Dro7bRDRUykg4Mx35+nKILkqKkgoITeqpiAUhzXJ9usnGKBOvOc3L9TETXhBjRGvKh2j9q84nZ531FYVD5jKoz84gg3iBnhv8AmnOKQrPa/OJtqIDtps15KkYuKaici++EjMu9lL3vvDv6coass9lFJwCjwvMvzJhDSEkiYnNlFSVCoUlSi9dYo4yrF6XloPUrs1oopCqFi2359IbsihRKsCW8jGcofTEGgLnd+1YbmJIpmPbHyglyKyu0d4lRyc7CP5845ItC6JCjdYlj3k4HI4HKkMyVCoUO6sEjNjUHgajkcoXRKShbJvHvd12o+vXAmqoZJZvIZLZUqGYvQ/OMUTFE4hQIDVDhn1j2js1SkkagSC2wtDZxIFWPseoMTmPImhezWwy3+sg+ICtMyNRhq1S2Zi4UCQrczUyI1e8Wzki7eSAWqQQDTOuNIqTaklAvBrwBoSGOXdUSMPvYRc0qtDpkFzLyUlqgpI4liOsTs6AV3VEgHMVY62z/AJiiWi6VB3DgjUygc9YUMNsSExySMi/zziXwhEHMqepCsfbVrBB8otCghRSKF7x3nVsp5wnpmf8ASombADxcfO6NC0AXAtnKe6RrDgjyI4xUlcaGVSaqO7zHvFgmMwerMQcCCSCD15QnY51BvUk8Kw1NCVNkSUgqyFc07ane/GKyJHbNSnz8/vFCk3FHe43H94vmLYp3R23JKklQGABLZNjwI8oUJWqBkUWWSoOoKfNlADlBCqZSDUmsEaW+47HG7rbOuUdsyqpfAlukRWO7ucHlFQy4xhWBDEjAvUFg2tqnjURCbZgMDeQqm58QdRq8cnzLt1OoE8TWByDTwqx4VHKoi7xQGZZbN2cxSlEFRDhKcGGtWVRgxzdofSgdmaC6SKbFF8TVwc/4hiakOCQC3UChI4M+4HXCsr7Or0b54xpOb5HwStZpxHlEbzE8faKZ73nyI6hL844uaQQRVKhXa494nb1JY2A9MiPMRxM1QSCCQSA+8U9IJC8BrAI1gYcYnd7p1XldWPmTDk/D7DReJhZXeNWArgRWhPCKFzFEm8QaO6tmIvY5GLLWn6IN4pdT+E58CeUQLqReTimvkTv8IiUM6ZjLBz1cHHCOTwFrUyno6doofLygtSGurAphxFW5HlFcogKCttNxIhJ4oAWvv/iQDxQfZfSK5UxlAPQk0xqSSC3TgIYtUhlMMU3i2xQNBtDJPCF5RcpfC9Q7np1gSpfAuDk+Se0Cy4ZxmRgRQ+lYvU/dILtRVcRqiycmZe7qmQfEMuMUrQL90ZAOdpflg0Xnan6AE1LNVwGdixA1bBtiU5XeAzSo+h9xBKQFFnZWG8bRmIqtwKZgvDEONpwLGGo4sLKtKDwEZqPz864Zkmp2t5N5ARO2oF1B4U1sPaKULq+2M9S6oGMS5zKSnG9nqx50ha0IcHYPLZF6ACq9qChxNPflCstferqGzMenlFLyoa4yVWWcGY7QDmDk+w0EWIe+Wp3avgXSWbiIJdnAdSS4UOR3ZRffDHWkHkYTkk8CozrSL6WIYgEa93IxohZMkfgS/D5eExQ4U1GHLBMvJUCkJKVXSHcFwC4fIudcVJ+H2EhSzYq2KB5phhVGJLurw50bOITJHfUE1JCWY4+IemEXWxLBKtiXpmQfYjhDkuoyu1K/tJHH2aH7Ou6XxGY1jMQghTj5+cIdl0HWMJWla6CR2Zo4P3UAjIvMw4UgixM5QDBRAjkX+ZDwKv3T85ROaAVUdnr6wpYVGqTiCPnpF9onhMskZ8fmph109Q5FrRNdT/eZuBidnmnljx/byheap0oUMSa7wAn0fjBIVUvs9vaKawBp2lIDLwUwFC2BJduVdgiCheKVUSwN7aKVGugw3QTQ8oE4pcHh+xBiiWuqQMweYP7wW2U3ZG2CoO0c4XnG6hO49FGH7Sh0bR6QvpSUyEEYADhec13+hgj2JF5aiUAjFJ6E1jSsswFtoUeSkxnaMlgpWTl3ebHyEaNjlsATiARzY+kGo1lCR2ZOCVB8C6VbjQ+bxGzuhRRmkAHaXJMQmDvsasT09I7ag3fBBch8iGGY1bYiOFRRYucApleAgXhrqajaHcfvC8tJTeQrFJpqIc1G8MeMXW6sumOPA0Pzsiu2J7qVjKh3PjwPmIe2lQi63giWic9QQCdgY14PzimaigSkDvEkbGGHNuBi2YXlzEFiAEFjxB5huUVpViPs94bRT0L8ILtDOC0lV0HLE6zCyZjFajklJ/uMWImqTM7tb2Ixd6sxxrlnC9sU6JhRRQTVOIfGj4jJtsXGN+wuS2ZiTtB/UMPOL02xSUhKgJiMbqssWKVCqTtiCEOycbwUTsAYJfiTziWmJqSUBIYBKRwx51i6p4Y6GVoCpQuqLAg4BxUgg4YPiOWUUzpJulQ7yQHKk1Y61DEDazYxLQ5vS1J2FuN72hazTSiYLrhQSpmLFxXgaRCSumBbLVQnWX6RSsi+ptdOcaE1KZlQAhbi8B4VbQMlawKHENgc9ZqpwHG49RjSE0+egmiqQ9w7Vel71i9YBS+YDEZ8RmIgpQupKc1E8g0CEd8ncITyJl2kpJRNIyUS3R47JntNKBQXQdpUDUnhBa5p7RTmhKTxZqcSYQTNPdUazJV4TGwKWvJUNjJunhGm3cmUlY7L7k5R13VDyh20Te0lkqDKKagYd1QBOw184QtSvpR+A9FBvOH0juvgOymvzSrzDxmm6SEuwhKBCQp6Xrp1g5cx5QyteBxOfv18oXWnujUssd6WUPI/JiKl3kA4MT0LekP1BDjnKCIWeaFJBoMmfBqHPZBE/gChayLdRVrCFcag9QYstK+zASe8LqgsHNyA2xqsdgieiLMwZWRvcEmnvFFvQVoCs7qy2ZDuW2hn3bq7Y3AuCNql3JKFJN5INSQxD5KHA74goFQ7jPQ4gPQ5mkMEkS00CgUd4HwqCmcFqioBBGDPHLFZGUA7oUDdJ2NRW3I89kTGnn1YDlmlKMo3kqSSKgj7Krr8iOCYTlyHF3MkpfVUXvIQxY5ikJZyFAkHgpsMjDwn3i6w4a6lQoQScd4YAj+Yi/EyhSxLK3pi4G4GnHCO2iS5u5XQk8Kg8DWOpN1QbEEnqD6xLSaGIIqCCoZs3q0SpeKxGdZEFCGapLnNsoumzPo/xMP1MIFzAEbwDzjlpFEjUUmm9KfXzgScpW+4i62NdWoCoJB2hRZ9lacors0xwK1Yj54GLVlLlBONDvV/LjhCtlQxSD9pjzbyhuNxsY0A44ebeqTE5UvusqoUH4F0ni6fKKkFg2dR7dYeSR2co6ysdb3vC5XsBnpLLWk4lBHEAmF+1HdOTV2h4ZmSmmoXkWB34eR6GE5Erubr4H5WPvFpKrQimaCFKFaYHWzCnQw4sBZv/WUxVtLAXvQ7WOcUzT4duPBvQtwi6TLYoIJa6rk5bzeK3YAZs0zvnEUHFjCWk0ELbW/FxTqTFtmUXVwUPUD9PlD9okhRSvIDriOEZJuM0x9BDQkrvTEnIBNN5B845MF6ZJmZrorJlAMrmK/qhrR0lp0w5KSlQ4qiFiSDfSclqWneFK8wSOMbX4nf3AUVzSzuWYg/pN70imaHQVa6vrp5xZaQGUD9YMONI5ZUMgB9VN4c8nAjP9qBkAABLB1kcCG9oWWbqlk7HGpqenWGbXLIEsAZt5MOhEJaUllQJTV0pVwGPIgxpCN4+8iY7pDvApZiSEXhleGO9sN5jKQshbqbwFK/vJV+5pw1RtrT9IdRccQL6T06Rl2hRS5AD0dwCCBsMWmk9oXQ0kPdLuyGfWxHXCNNAN0NiJMxn2s3lGXYJoWkkJSlqMmgrXDLAxroPdVslnyJjF4nQLkQnVlyyPs3wNqi49IoTM7gIGJ8w54vDtrRd7moJTy7vpC9sQyHycHkVA+UF5aGygUApkDzrBFc5Vc8vKORWSLZtSZnZyio7BwBx69IW0kkoSCmhSolLblEekN25DyiNQf39+cK21TyAdVH3H94yUrd+poXJAUlFGcYDAUwEUWV3KX9ag/PWOmeR2IyukEjFxUdEnlFkxLFS9bDjs2EB+eqBKmSW2sVSrW4O9ojLmpDPhef9+XSGJqXllQpdL729wYzpC6y1ZEs23w+vSBrqMamJ7z5gtzhpKb6bvLfq3EdWhK41OHtHbDM8L5pHWvpCWMgV2uT3QBqHRXsI7NAKgdacNoIPmAYZto7z6x5fIPOFVBmO2u4/wACEnWBCelncKSHdQKmzDFPQ+mqGkT6ofG8OpDxOZZiEH7YUopL4gkqA4h+cLKklMpB1F+CgFB9xcRu8r2Gy2dRZH3j0r6RoXHkStk0nh3oS0in6UnIqBG4p91RqWdP/ro2E+ZPkYmOP4BciUkX5YObE7mfHgIVoLu9Sv1Kb0h/R6BcJOq6BqclzypzjOmKHaBOpPq8QsYXuORzs8sWI9vWLbYWCgMiEhtVBHbEn6SoYEA83HpFqA6iPtOepHmIrhZEhRXdKhqXTeHPX5wjTtRCZQKcAyR5N0hC1JqkV7yiKY5GnSNCyi8wxBvM+xLQc8gSsM3wIFAzEbkuC+osYQlgiYo5BRrhnlrhxyLtwsQaPk7Fjuw5xRNZVTRaSsKTmMxwxHGG+4xa2AXruRB6MRFdnmupY1N/yDf4xO0pJMpQY69rBj6c4XlS7q5rVcBuRI84ElX3uSxpCiqUlZyYn8px6RQoMkqH/wAayOBU4+dsSkqIloOI+kCtoIvNyBPCLdG4KoCcCDUFqVG6nCHN7cg2RSjvzSPqqQQNTIYcCCoflinSCbq9hNOIf0MOz0gEKTULQpKvyKSUvtqsPC+kSkywV3mDF0s7imdMzDk/GkMo0bJbtk5AhuBPpGylIBV926G8/MwhooJcqBe9dJBDHC7TW7ecaUtiVUYksRt369kRqed12ChG1Vmqd2KSXyqv9oqtSXQkZmnG+3nDE934F/y/yeUX2dAoSWFeDsfMPCUrSDkx7ZJN8hLsGGeQb0jkP/6dnvm6py4447QcQdRgjVCLJ076SW/hqn+ecQmShdKDUAgj55corSb6AWwm+Yb2i20rJluMbpb9JMc7W1oohfcXdSUl9pJLdOsSQMj86uXtFSbR4EtU3yrYU3QOYL8YlPVdNM8OWHrwipRadCYzYy4mSjUqTTU6QojmIr/0oUlJRTvpUxOAzunPWxjpmNdmjxJIO8P8jjF89NxJuv3VU3GKi1VAii1Jz28ogoeEjVyIhkgTJRWnEJ741NVxsccOUJy1UB1Gu4wlHFAasxIXLcan4j9/OEEVEN6MVin51H0ikyLlBgD/AJGIlwpAKz13paiMUkH9Kv5iVqmOmWv6q03VcC45F+sX2KWGIIDVSdowr1i+zpvpurYO4/DdNOkaRkraKE7VJJCT9wB9xp1EOyV/RDHxLrlRJ9xGdaVm4hOp6600UP7Wh/RZeUkH/c6/xBLEXYiEmWyQBiQM8y58wIxbUWnJIo91hsNOlRwjZt026p9xMKW+zpKgresblAn+54ISXIMvseJzDEnMg4AgYvFSRdUh8QogZgg1BB4A8Y7Z0tfU5HdTXU6j/wBRzhpDTB3y90ghQDKH4hnj1g4ww5K5aEhQJydthIZ+nWIFdzsyMQb3M4cqRJjfA1GnOI2nEn7Kkg/mf2HOJbeIroBxKgFLAwK76dywC28KccInaGMyYTQ3uiq15xTPF0JLVc8sY7MU8xe5J/4JMVGduwLDIopBxSAobcXblC00N3hqrwPtF1mtBCEg4hS2VqZRYHYQX2Eb4utMsFLjAvTVC1Ek8CaKkoHZtlfHB0qHrFVjFVnWQONT7xdLR3GNWul9bEV6xUgXQpWRWl+AY+h5xK8SoHwXTAyANvmX9HhS1yr8tSR4iksN0P2sUAzH8RXLFR+H3hN00+wC2iu5m9x67QG8wRGpLIILjE4jYA7jA47IxEC4SDmSrheMaxXSmZI8h5pipXl9wRZMlOSkkFQZlPQuKOTsOPAwopJEsjNN4EbWENqQGO30+REO0vJL+IFn+0MBxFK6oXWhk9FaSmJlIF0KYUJS5bKramEdimQm8kHtLoIoA7AQRu2UoiWj/wCnM/8A0H98X2f6u4wQRjqECCP6s38h6pic31T6wQRrqdPYUh2yh5cx9Y6prFqsF/hT5pggjOPK+9CkU6KHtwKawlYvB87IIIsOxoaOPeRv9DDVpxVvPkI5BET8rEiiy+JfD094uV4vzHyggjNeb73KMx/o171f4H1jXsg+jl/gPkYII31vL/Aupm6Ux5eZi2YHlpf/AOlfRcEERp+UCtP9I7k+cWWDCZuH+EEEJ/uA7L8QO1P+XtEV+Cf+JH9yYIImPn+BsptR8O9XlHfrD8CfKCCHp8EvkckoH+nmUFFpbY+LRXZP6X5RBBFanHwgO5cDC6/6f5o5BEafH3uEuC+0mnARWcoIIb5QxK2/1OHoYesX9NHz9YwQRT4JXLG5v1fnXC0vH83qYIIz/f8AI30O2wMtTa4IIIzfIz//2Q=="/>
          <p:cNvSpPr>
            <a:spLocks noChangeAspect="1" noChangeArrowheads="1"/>
          </p:cNvSpPr>
          <p:nvPr/>
        </p:nvSpPr>
        <p:spPr bwMode="auto">
          <a:xfrm>
            <a:off x="63500" y="-38417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pl-PL"/>
          </a:p>
        </p:txBody>
      </p:sp>
      <p:sp>
        <p:nvSpPr>
          <p:cNvPr id="35846" name="AutoShape 6" descr="data:image/jpeg;base64,/9j/4AAQSkZJRgABAQAAAQABAAD/2wCEAAkGBxQTEhUUExQUFBUXGBgaGRgYGBgUGBgdGRodGh8cGBcYHCggGh0lIBgcIjEhJikrLi4uHB8zODMsNygtLisBCgoKDg0OGxAQGiwkHyQsLCwsLywsLCwsLC8sLCwsLCwsLCwsLCwsLCwsLCwsLCwsLCwsLCwsLCwsLCwsLCwsLP/AABEIAMIBAwMBIgACEQEDEQH/xAAbAAACAwEBAQAAAAAAAAAAAAAABAIDBQEGB//EAEEQAAECAwQHBgIJAwQCAwAAAAECEQADIQQSMUEFUWFxgZGhEyIyscHRBvAjQlJicoKS4fEzssIUY6LSByRDU3P/xAAYAQADAQEAAAAAAAAAAAAAAAAAAQIDBP/EACwRAAICAQMCBgEEAwEAAAAAAAABAhEhAxIxQVEiMmFxgfATBEKRoYKxwVL/2gAMAwEAAhEDEQA/APtsEEEc4BBBBAAQQQQAEEEEABBBBAAQQQQAEEEEABBBBAAQQQQAEEEEABBBBAAQQQQAEEEEABBBBAAQQQQAEEEEIAggghgEEEEABBBFVqm3UKVqBPKAC2CCCAAggiuTNCrzZKI5QAWQRxRasdgAIIIIACCCCAAggggAIIIIACCKLZPuJCvvIH6lBPrFxMIDsQ7UXgnMgqG4EA+Y5xwmMLSlquWyyH7XbSz+ZKVDqkQpS20B6GCIpXEooAgeCMv4nthk2WbMT4kpcb3ETJ0rA1IIjKmBSQoYEA8w8SigCCCCAABgimQrvLGojqkRdCAIIIIYBBBCSbWEzRKVQqBMs/aAxT+JNN4I1GE3QDsZnxKtrNN/C3MgesaBmRj/ABar6AJ+3Nkp5zEn0hT8oM24IIgmYLxTmADzcekU+QROMj4an35cw659obhNUPIRrx5T4SnNYu0H1Zs1fDtFFX/EmIb8Xw/9oTPUzUOCNYI5xTo60dpLSrMiuxQoocCCIYeMnQ01ptpk4XJgWkfdmpCn/Xfht0xmtBATEL9W1hx6+YigJxRYlOm99ok8CadGiyepkqOoE9IJCLqUjUAOQhATggghgDxBC3JEL220dmqWT4VK7M7Crwn9QCfzRWia05slDqP28oV5Ap+KX/0k4jFKCsfk73pHdJ6SuWYzxUXUqDC9RTVZw7O+OUNWoJmJmSjmkpP5gYwvhZabRo8SV4hKpK9hAI8mjGTdtLqsfAdTfsc1MxCVpLpUAQcMdmUef+NpISmTPFDLnIOxtvGj/eij4Etik9pZZp70pRYce8Bseo2GNjT0jtrNMl5qBCfxpLgc0wOW/S3L3+UTyjUAfCJR574b0n9HISs92agdmo/aSO9LJ10JTrDj6tfQdoHbONlJMpZBCwX2Foxfjcf+lO3J/vTDejJrqnj7M0jmhB9Yo+Kk3rHPH+2ojgH9Iz1c6TfoBd8NTr9kkK/20jkG9I0o898BTHsUvYVj/mY9DFp2kxR4CCKpMxyRFhMUMVSD2q2aqUFj+YY5YCF5unJUuYJc49ipXhK6IX+CZ4SfullbInapbzWCyhRRQhvqqzBoR3s+kYmmraLhkW+SlSFUExIJlqOVPFLVniWOBLPGcpbUK6PVgwR8tlfCk+6OwtyUymBSFTFgh8QQhQDguKCCM/yz/wDP9oW70Z9NTNDtCOmdHi0SlJe6pJvS1/YWnA+YOx4RmWzMGqceELaE08FKmSlGt5xumJCuirw5QS1Yvwy6lFGgdPKV2kid3bQlZBGDu1Rux2iojZ0qkLNlTkZwV+iWtXmBHzm0hSp0xbkTPozqqlNxQJyU8smPVfDenBOmS0zO6uWFgg0clgCAc2dxGOjrX4ZfaM912j1654FHjJl6TDkuHROVKVuVVPmnrCPxXpIShezAJG0DHkWcalbI81YrVeM4F++kH8wFDzYxpPXqdFuVYPosyeEpW5qlJUdzGu6kee/8ch7AgGrlb84harcJ9gXNCrsyXKW5/L3kkZhQHNjlB/4+V/6SPxr/ALotST1f8f8Aom8o3tCzXlBJ8Usqln8hug8QAeMZOk53Y6QkTMEz0Kkq1Ok3kcXURzhkWkSrTMSSwmJTMG8dxXkg8Yyvj9aV2UKSoXpa0rT1B6EnhC1Z1Dd1Q3wepNqAWEGhIcbW1c/lxFFoSq6oI8aO8jb93zTsBEeU0jpSZMkyVhQBKROQoY0DKSNoqCDiCNsM2f4vSq4VAJWlQC28JSql4P8AVdjsZoX543TwFo2bfpVCrHMnIPd7NWwgszEZEGkayjSPnHxgVSe17MvItKXIySsEEkajgdrnVHqTpEmx9sDUIQv9LEjkDD09a276BuzRo2W3AqKCdbcCxG8GL5trSlSEk+MkA/eAdt7A8o8r8STLhE+WSUuBMAxSWF2YOBCTrF3VEZ0ztrI6FPNltMBGN9Pf61HGD81Wn0Czf07ZjOkTZQoopdB1LHeSeCgIzNF6Q7eUicPHccjBlpqx1ORyMJ6P+JSu6oiiqONeMY0maTaJstCuzvFSpZA+14kKGYcmmWUZT1VuTXX6iW0elsdsvm2TUF0pmyrp+6JUsn+4nhGT8K2i5bLRINBNUpQ2KcrDcz+kRT8M6SQmTOlKN1c0rNfCSUBLPkaCKNPLuTbNaUOCtCVHJlIukvvCiIznOtuounPyJvqP6XX9Mm0gFIC+ymKS3iQ4KgHdxVnH1Uxp2bTKZkhaZhSia57hcVoaOAQ6nOsR5ObpMGVPTRlzZtcO+JhmoJ/EklBP4Ypt+lnUqaA9+SlKsnJDX9hF0V2RD1trdPkN1M9foizItFlXIUSkvfScFIvG+lQ2pW/JonoDS6piuynMLRLNxepYALKG9weIOceO0bp9UsB6rSSFHAqQWwPN+EO6Q0mlZTaZLhaaTBgWFQW1prrocwIpfqVh9uQUlR7mVaEpmBJoZqHG1UsAKG9iP0mEtJ20GU32lLlkb0KP+MeX0ppftLJLWktMkzL6TxII4Xn3COW/TSZspCkEA9olZGo1DGNNXXW1/eStyG/gu2hNiX2jpQiYSVpLKlgpCr7NgC77MQQ8essuk+6yyCoMyk+FaSWC07C9RkdjE/NtCaWVImKSPCsimRNaHflu2xqWm2qCkqSRcdwDgC4bDAa+EPT1/CkTGa2ntJc8InKl/aHaJ2gllNuUx/PCek9IkybySxLsfwqbDOow1R47SGmy0mZUKlzJm3uTe8UE7Kfph+z6USbLdJ7ySoHcp68iDA/1CdpFbuxsWnTIWJC0kAlRQoYteDiv4kgcYY+IbelMmVOIC5V4JmpIvAomd001hV089cfN5VpUmYpL+Jlp/EkA04A/pjetelPoVjGXNQWH2VPXkoxkv1FwkTvTHNGfCEubJlzDNmAqQkkAINSA9SHxghHRHxeZUlEspCroZySMy2WqOQLW/T0StvcgdMA3inEg69TRmT7UUT+1QWwajgXa1Io2TbYqny7mDFJOoOK5HEQoq1lN4hiAAQ9HqxGw1BjmlJ3TZLm2NWO0FS5xUaqF/ebz+sTnTCFCY3hZxwwIzDZRm2e0BU0EC6CGbIEHyhq/emFtav8AqG6xMZUSpdS63aTXMHZqUVoSXSpXiAcUJOOqtaQ7oucEq1gAn1Hk0YyzQLAYEd4bQWJ3jybUYYsiifD4n7u0kYcRF6cmG63k1rdpC4i0oT4JqaDVeZX/AGEOfCOkhKlBJVRSi4OAOShq1Hgco8/MmiYggC6utDR9mwvwxhaVNKRhg76wdxx3GCOvU7XYe7J7fTWkEqmSSXYXwfwrTUc0pjzPxBa+0XKQgteKUHVjU/piItV9iC91j+U0fhgeGuE7YPpArUFEfiPdHrFak9yvoOU7HrPpC7ZkS1UVKnEp/AsG8OCg/GF7PJJlBeYcdMDsIigijY066t5y274b0ZOADOLpAzG0VB3Rzp26ZNkrVbSuzlJJKRkcUlmG+vrEdG6UWmSZbkoKWKeOWoxTakdmutUqfa4ziFnRdXTC9TaFM0VGTb/oNzTNu0aQV2ZcukoALfd7rcoyUT1oI7KYpJFQQSARmFe+WOZEc0apgtC6pvNzcn52xbMs91K6vduqBzYln4Zxru3ZHubOSLcUAoIKe8FYYGoqMuFIunT1KV2qCCU1py6ikLKLh/rJodoy5NypkIqCM0khWWoxnO+BWX2Zb3hmajeA+OTuqJzdI9qiWCTRYFcQ9CIVkqDgsUl6tWoejcS2xoWWaO2J3DN/OJeo1GhWN2MsudLUSCSN4OD9BCyF4J2gDU77cjFgWSq+auG20IbzblC84OFDW8RqNWq4ExpRZd5s2I5DzbnDNiN1YCT4sHzb6qtuYO8QhZ57gKIf7WotQvvB6xdahgpJLHDWFJqByBrsi4yrIxhBuKKfqr+rk+Y3jEbDvheUlipIfGo3P12fIrtdvKxhiHJGLitDzIfaMy/RNvALzNFDBlDPcRXeDD1Hug6AunBwdfqD+8OSbTeQk54HeMDxHlCnauK7gc9cUyl3VVz5PkR1HOM46vitBZPSiWTTMhx+EYjmI7Yp7o1EXXP3ajpefc8TnKBcEUbiKYjnC9lk3FXSXCnG8HWMorfUrC8jFpWEhJWMDXWD8kwwEugh3FW4kH0hRnQpKqlDPtbwnik8wYts62RezTXeCfngYFiTAQux2NVVqQMU12JURsrd1QRl+MNrM1E8qTU1GOwv+0LKS4O0dRF0lsciX5l/WK8KZVbhWB28ksokpYofAuK7S0MqIR3SMXY7sU760OyI2iW6AMAkCp1HW1cxHNJoKkPR7t5wXBID0I4xouUwqi6XMwF4MS4OvunHyjmj7S0wBiXIzYgg47cjGbY54cDJ6axDk4d+8KZlstvBottphZoaRWkKN3E1Opif5EVme9WvECg1t6+mERmm8HzdudfMxwIJvqyCmfafkRF3NsqxpQuoEwCrvtYhsRjiMYpSm9UPl508/KGJCguXcwLkMaVxYHJ6kDeIRQoMQHJcZEGDVTtNcAy6Y2R4H3imZLKbygKKocCA+JBGGXXY15mAoKTRYW5Ot8xq3RITAe9m9WxrnqhNpZbETs4SUVJPdJLVGqoPJ8nB3FkuE0J1gGmeB3FzxVAgIDlJuF66i4ao2g4jHVCstBSqtC299r5xUp7VYyVrmXQnWVXjlkxfbSNAzA4zCkEHmIytMpN0TBkWI3/xEpE+8hJ1JbqfYQ4ulYryWzpgCik+FaWB1F6HYQcY7JIIdRALOdmvCKLWbyNniHz84R2aqiV6qHN4TdDsotaild7Xix67R7xZZpwU197rEMMnzGogiLF2cKDAg4sD3SxGFd8IypSkqSFpIIehDOAknjg0FdSXyOLN0HMpqNRp6wTUuL6cDjsgWsM2IOB1OH5EYjZFNjnFBKVDAsRsjGUGuAO2WZdKhkpJ5s4hiQrFBwNQdRBoeB9YharOwC01GI+dUcKgSGoxpxGHOnGNE+GB362DBWWog1HPoYhZ1BCiPqlw+rhs945MUym2gj2+dQiM5Lkka26/POGpbQLJ6vonGID/AKS/uIJ5ZjQinFJqD05wWGoKSaC8249716GIWA3pSQcgpO4j+AeEE4qkxjTuDrZujUjksgFNc3G5xTrC0hRqDl6fPSJrNEryTQjYrP5zaMqbFZfbFFKwoBwoFK21HA8Kl9kRRNYEDEH0ixYcY6j1fy6PGfZZrJqHbhgwxjVlGtJtwAxbY49RHYSldkR4k5+IlJxwIeCNPEOmCFOkE1H/ACGrfFXZ1d9bai4z1GLJZZIO0RAoLBscOhPoY5rT5IIzD3AdrekclliEFmIUCDgSA/A5PEkLJT3hRjXaP3bdC1sFCcwH5MfIRrFOLoYuiy3VBSTelnPNOxXvDM2aXDUINOHyYzNGWlaZygmqfrJNQzao2bZLRdRMSXS4cZgvUHgem+NZx8SYki5Bo4HdNdYcP88IplKJBL0vE/8AIisEyiGGsDrHE90EJLpJOOKTjjnGUayOyxawlWxYIVwN5JG4uf5ieLlVTQKzfJ9uPkc4pmrzpQvwwPBniUiYpKnxYYcQOoOO7ZFPpYWRvMNuR9Dro7bRDRUykg4Mx35+nKILkqKkgoITeqpiAUhzXJ9usnGKBOvOc3L9TETXhBjRGvKh2j9q84nZ531FYVD5jKoz84gg3iBnhv8AmnOKQrPa/OJtqIDtps15KkYuKaici++EjMu9lL3vvDv6coass9lFJwCjwvMvzJhDSEkiYnNlFSVCoUlSi9dYo4yrF6XloPUrs1oopCqFi2359IbsihRKsCW8jGcofTEGgLnd+1YbmJIpmPbHyglyKyu0d4lRyc7CP5845ItC6JCjdYlj3k4HI4HKkMyVCoUO6sEjNjUHgajkcoXRKShbJvHvd12o+vXAmqoZJZvIZLZUqGYvQ/OMUTFE4hQIDVDhn1j2js1SkkagSC2wtDZxIFWPseoMTmPImhezWwy3+sg+ICtMyNRhq1S2Zi4UCQrczUyI1e8Wzki7eSAWqQQDTOuNIqTaklAvBrwBoSGOXdUSMPvYRc0qtDpkFzLyUlqgpI4liOsTs6AV3VEgHMVY62z/AJiiWi6VB3DgjUygc9YUMNsSExySMi/zziXwhEHMqepCsfbVrBB8otCghRSKF7x3nVsp5wnpmf8ASombADxcfO6NC0AXAtnKe6RrDgjyI4xUlcaGVSaqO7zHvFgmMwerMQcCCSCD15QnY51BvUk8Kw1NCVNkSUgqyFc07ane/GKyJHbNSnz8/vFCk3FHe43H94vmLYp3R23JKklQGABLZNjwI8oUJWqBkUWWSoOoKfNlADlBCqZSDUmsEaW+47HG7rbOuUdsyqpfAlukRWO7ucHlFQy4xhWBDEjAvUFg2tqnjURCbZgMDeQqm58QdRq8cnzLt1OoE8TWByDTwqx4VHKoi7xQGZZbN2cxSlEFRDhKcGGtWVRgxzdofSgdmaC6SKbFF8TVwc/4hiakOCQC3UChI4M+4HXCsr7Or0b54xpOb5HwStZpxHlEbzE8faKZ73nyI6hL844uaQQRVKhXa494nb1JY2A9MiPMRxM1QSCCQSA+8U9IJC8BrAI1gYcYnd7p1XldWPmTDk/D7DReJhZXeNWArgRWhPCKFzFEm8QaO6tmIvY5GLLWn6IN4pdT+E58CeUQLqReTimvkTv8IiUM6ZjLBz1cHHCOTwFrUyno6doofLygtSGurAphxFW5HlFcogKCttNxIhJ4oAWvv/iQDxQfZfSK5UxlAPQk0xqSSC3TgIYtUhlMMU3i2xQNBtDJPCF5RcpfC9Q7np1gSpfAuDk+Se0Cy4ZxmRgRQ+lYvU/dILtRVcRqiycmZe7qmQfEMuMUrQL90ZAOdpflg0Xnan6AE1LNVwGdixA1bBtiU5XeAzSo+h9xBKQFFnZWG8bRmIqtwKZgvDEONpwLGGo4sLKtKDwEZqPz864Zkmp2t5N5ARO2oF1B4U1sPaKULq+2M9S6oGMS5zKSnG9nqx50ha0IcHYPLZF6ACq9qChxNPflCstferqGzMenlFLyoa4yVWWcGY7QDmDk+w0EWIe+Wp3avgXSWbiIJdnAdSS4UOR3ZRffDHWkHkYTkk8CozrSL6WIYgEa93IxohZMkfgS/D5eExQ4U1GHLBMvJUCkJKVXSHcFwC4fIudcVJ+H2EhSzYq2KB5phhVGJLurw50bOITJHfUE1JCWY4+IemEXWxLBKtiXpmQfYjhDkuoyu1K/tJHH2aH7Ou6XxGY1jMQghTj5+cIdl0HWMJWla6CR2Zo4P3UAjIvMw4UgixM5QDBRAjkX+ZDwKv3T85ROaAVUdnr6wpYVGqTiCPnpF9onhMskZ8fmph109Q5FrRNdT/eZuBidnmnljx/byheap0oUMSa7wAn0fjBIVUvs9vaKawBp2lIDLwUwFC2BJduVdgiCheKVUSwN7aKVGugw3QTQ8oE4pcHh+xBiiWuqQMweYP7wW2U3ZG2CoO0c4XnG6hO49FGH7Sh0bR6QvpSUyEEYADhec13+hgj2JF5aiUAjFJ6E1jSsswFtoUeSkxnaMlgpWTl3ebHyEaNjlsATiARzY+kGo1lCR2ZOCVB8C6VbjQ+bxGzuhRRmkAHaXJMQmDvsasT09I7ag3fBBch8iGGY1bYiOFRRYucApleAgXhrqajaHcfvC8tJTeQrFJpqIc1G8MeMXW6sumOPA0Pzsiu2J7qVjKh3PjwPmIe2lQi63giWic9QQCdgY14PzimaigSkDvEkbGGHNuBi2YXlzEFiAEFjxB5huUVpViPs94bRT0L8ILtDOC0lV0HLE6zCyZjFajklJ/uMWImqTM7tb2Ixd6sxxrlnC9sU6JhRRQTVOIfGj4jJtsXGN+wuS2ZiTtB/UMPOL02xSUhKgJiMbqssWKVCqTtiCEOycbwUTsAYJfiTziWmJqSUBIYBKRwx51i6p4Y6GVoCpQuqLAg4BxUgg4YPiOWUUzpJulQ7yQHKk1Y61DEDazYxLQ5vS1J2FuN72hazTSiYLrhQSpmLFxXgaRCSumBbLVQnWX6RSsi+ptdOcaE1KZlQAhbi8B4VbQMlawKHENgc9ZqpwHG49RjSE0+egmiqQ9w7Vel71i9YBS+YDEZ8RmIgpQupKc1E8g0CEd8ncITyJl2kpJRNIyUS3R47JntNKBQXQdpUDUnhBa5p7RTmhKTxZqcSYQTNPdUazJV4TGwKWvJUNjJunhGm3cmUlY7L7k5R13VDyh20Te0lkqDKKagYd1QBOw184QtSvpR+A9FBvOH0juvgOymvzSrzDxmm6SEuwhKBCQp6Xrp1g5cx5QyteBxOfv18oXWnujUssd6WUPI/JiKl3kA4MT0LekP1BDjnKCIWeaFJBoMmfBqHPZBE/gChayLdRVrCFcag9QYstK+zASe8LqgsHNyA2xqsdgieiLMwZWRvcEmnvFFvQVoCs7qy2ZDuW2hn3bq7Y3AuCNql3JKFJN5INSQxD5KHA74goFQ7jPQ4gPQ5mkMEkS00CgUd4HwqCmcFqioBBGDPHLFZGUA7oUDdJ2NRW3I89kTGnn1YDlmlKMo3kqSSKgj7Krr8iOCYTlyHF3MkpfVUXvIQxY5ikJZyFAkHgpsMjDwn3i6w4a6lQoQScd4YAj+Yi/EyhSxLK3pi4G4GnHCO2iS5u5XQk8Kg8DWOpN1QbEEnqD6xLSaGIIqCCoZs3q0SpeKxGdZEFCGapLnNsoumzPo/xMP1MIFzAEbwDzjlpFEjUUmm9KfXzgScpW+4i62NdWoCoJB2hRZ9lacors0xwK1Yj54GLVlLlBONDvV/LjhCtlQxSD9pjzbyhuNxsY0A44ebeqTE5UvusqoUH4F0ni6fKKkFg2dR7dYeSR2co6ysdb3vC5XsBnpLLWk4lBHEAmF+1HdOTV2h4ZmSmmoXkWB34eR6GE5Erubr4H5WPvFpKrQimaCFKFaYHWzCnQw4sBZv/WUxVtLAXvQ7WOcUzT4duPBvQtwi6TLYoIJa6rk5bzeK3YAZs0zvnEUHFjCWk0ELbW/FxTqTFtmUXVwUPUD9PlD9okhRSvIDriOEZJuM0x9BDQkrvTEnIBNN5B845MF6ZJmZrorJlAMrmK/qhrR0lp0w5KSlQ4qiFiSDfSclqWneFK8wSOMbX4nf3AUVzSzuWYg/pN70imaHQVa6vrp5xZaQGUD9YMONI5ZUMgB9VN4c8nAjP9qBkAABLB1kcCG9oWWbqlk7HGpqenWGbXLIEsAZt5MOhEJaUllQJTV0pVwGPIgxpCN4+8iY7pDvApZiSEXhleGO9sN5jKQshbqbwFK/vJV+5pw1RtrT9IdRccQL6T06Rl2hRS5AD0dwCCBsMWmk9oXQ0kPdLuyGfWxHXCNNAN0NiJMxn2s3lGXYJoWkkJSlqMmgrXDLAxroPdVslnyJjF4nQLkQnVlyyPs3wNqi49IoTM7gIGJ8w54vDtrRd7moJTy7vpC9sQyHycHkVA+UF5aGygUApkDzrBFc5Vc8vKORWSLZtSZnZyio7BwBx69IW0kkoSCmhSolLblEekN25DyiNQf39+cK21TyAdVH3H94yUrd+poXJAUlFGcYDAUwEUWV3KX9ag/PWOmeR2IyukEjFxUdEnlFkxLFS9bDjs2EB+eqBKmSW2sVSrW4O9ojLmpDPhef9+XSGJqXllQpdL729wYzpC6y1ZEs23w+vSBrqMamJ7z5gtzhpKb6bvLfq3EdWhK41OHtHbDM8L5pHWvpCWMgV2uT3QBqHRXsI7NAKgdacNoIPmAYZto7z6x5fIPOFVBmO2u4/wACEnWBCelncKSHdQKmzDFPQ+mqGkT6ofG8OpDxOZZiEH7YUopL4gkqA4h+cLKklMpB1F+CgFB9xcRu8r2Gy2dRZH3j0r6RoXHkStk0nh3oS0in6UnIqBG4p91RqWdP/ro2E+ZPkYmOP4BciUkX5YObE7mfHgIVoLu9Sv1Kb0h/R6BcJOq6BqclzypzjOmKHaBOpPq8QsYXuORzs8sWI9vWLbYWCgMiEhtVBHbEn6SoYEA83HpFqA6iPtOepHmIrhZEhRXdKhqXTeHPX5wjTtRCZQKcAyR5N0hC1JqkV7yiKY5GnSNCyi8wxBvM+xLQc8gSsM3wIFAzEbkuC+osYQlgiYo5BRrhnlrhxyLtwsQaPk7Fjuw5xRNZVTRaSsKTmMxwxHGG+4xa2AXruRB6MRFdnmupY1N/yDf4xO0pJMpQY69rBj6c4XlS7q5rVcBuRI84ElX3uSxpCiqUlZyYn8px6RQoMkqH/wAayOBU4+dsSkqIloOI+kCtoIvNyBPCLdG4KoCcCDUFqVG6nCHN7cg2RSjvzSPqqQQNTIYcCCoflinSCbq9hNOIf0MOz0gEKTULQpKvyKSUvtqsPC+kSkywV3mDF0s7imdMzDk/GkMo0bJbtk5AhuBPpGylIBV926G8/MwhooJcqBe9dJBDHC7TW7ecaUtiVUYksRt369kRqed12ChG1Vmqd2KSXyqv9oqtSXQkZmnG+3nDE934F/y/yeUX2dAoSWFeDsfMPCUrSDkx7ZJN8hLsGGeQb0jkP/6dnvm6py4447QcQdRgjVCLJ076SW/hqn+ecQmShdKDUAgj55corSb6AWwm+Yb2i20rJluMbpb9JMc7W1oohfcXdSUl9pJLdOsSQMj86uXtFSbR4EtU3yrYU3QOYL8YlPVdNM8OWHrwipRadCYzYy4mSjUqTTU6QojmIr/0oUlJRTvpUxOAzunPWxjpmNdmjxJIO8P8jjF89NxJuv3VU3GKi1VAii1Jz28ogoeEjVyIhkgTJRWnEJ741NVxsccOUJy1UB1Gu4wlHFAasxIXLcan4j9/OEEVEN6MVin51H0ikyLlBgD/AJGIlwpAKz13paiMUkH9Kv5iVqmOmWv6q03VcC45F+sX2KWGIIDVSdowr1i+zpvpurYO4/DdNOkaRkraKE7VJJCT9wB9xp1EOyV/RDHxLrlRJ9xGdaVm4hOp6600UP7Wh/RZeUkH/c6/xBLEXYiEmWyQBiQM8y58wIxbUWnJIo91hsNOlRwjZt026p9xMKW+zpKgresblAn+54ISXIMvseJzDEnMg4AgYvFSRdUh8QogZgg1BB4A8Y7Z0tfU5HdTXU6j/wBRzhpDTB3y90ghQDKH4hnj1g4ww5K5aEhQJydthIZ+nWIFdzsyMQb3M4cqRJjfA1GnOI2nEn7Kkg/mf2HOJbeIroBxKgFLAwK76dywC28KccInaGMyYTQ3uiq15xTPF0JLVc8sY7MU8xe5J/4JMVGduwLDIopBxSAobcXblC00N3hqrwPtF1mtBCEg4hS2VqZRYHYQX2Eb4utMsFLjAvTVC1Ek8CaKkoHZtlfHB0qHrFVjFVnWQONT7xdLR3GNWul9bEV6xUgXQpWRWl+AY+h5xK8SoHwXTAyANvmX9HhS1yr8tSR4iksN0P2sUAzH8RXLFR+H3hN00+wC2iu5m9x67QG8wRGpLIILjE4jYA7jA47IxEC4SDmSrheMaxXSmZI8h5pipXl9wRZMlOSkkFQZlPQuKOTsOPAwopJEsjNN4EbWENqQGO30+REO0vJL+IFn+0MBxFK6oXWhk9FaSmJlIF0KYUJS5bKramEdimQm8kHtLoIoA7AQRu2UoiWj/wCnM/8A0H98X2f6u4wQRjqECCP6s38h6pic31T6wQRrqdPYUh2yh5cx9Y6prFqsF/hT5pggjOPK+9CkU6KHtwKawlYvB87IIIsOxoaOPeRv9DDVpxVvPkI5BET8rEiiy+JfD094uV4vzHyggjNeb73KMx/o171f4H1jXsg+jl/gPkYII31vL/Aupm6Ux5eZi2YHlpf/AOlfRcEERp+UCtP9I7k+cWWDCZuH+EEEJ/uA7L8QO1P+XtEV+Cf+JH9yYIImPn+BsptR8O9XlHfrD8CfKCCHp8EvkckoH+nmUFFpbY+LRXZP6X5RBBFanHwgO5cDC6/6f5o5BEafH3uEuC+0mnARWcoIIb5QxK2/1OHoYesX9NHz9YwQRT4JXLG5v1fnXC0vH83qYIIz/f8AI30O2wMtTa4IIIzfIz//2Q=="/>
          <p:cNvSpPr>
            <a:spLocks noChangeAspect="1" noChangeArrowheads="1"/>
          </p:cNvSpPr>
          <p:nvPr/>
        </p:nvSpPr>
        <p:spPr bwMode="auto">
          <a:xfrm>
            <a:off x="63500" y="-38417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pl-PL"/>
          </a:p>
        </p:txBody>
      </p:sp>
      <p:pic>
        <p:nvPicPr>
          <p:cNvPr id="35848" name="Picture 8" descr="http://spis-lekarzy.pl/wp-content/uploads/2013/03/trawa.jpg"/>
          <p:cNvPicPr>
            <a:picLocks noChangeAspect="1" noChangeArrowheads="1"/>
          </p:cNvPicPr>
          <p:nvPr/>
        </p:nvPicPr>
        <p:blipFill>
          <a:blip r:embed="rId2"/>
          <a:srcRect/>
          <a:stretch>
            <a:fillRect/>
          </a:stretch>
        </p:blipFill>
        <p:spPr bwMode="auto">
          <a:xfrm>
            <a:off x="0" y="2357431"/>
            <a:ext cx="3143240" cy="4500570"/>
          </a:xfrm>
          <a:prstGeom prst="rect">
            <a:avLst/>
          </a:prstGeom>
          <a:noFill/>
        </p:spPr>
      </p:pic>
      <p:sp>
        <p:nvSpPr>
          <p:cNvPr id="35850" name="AutoShape 10" descr="http://www.google.pl/url?sa=i&amp;source=images&amp;cd=&amp;docid=oOSydSJJp2GWuM&amp;tbnid=AjeYJdgVsh7xGM:&amp;ved=0CAUQjBwwAA&amp;url=http%3A%2F%2Fwww.giganet.org.pl%2Ffoto_cyfrowe%2Fkepa_trawy.jpg&amp;ei=4bGcUqKVH4ee7AaRy4HACQ&amp;psig=AFQjCNEc8wRpFvrXhcfUF0Hgr5kCOCIOPw&amp;ust=1386087265602419"/>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pl-PL"/>
          </a:p>
        </p:txBody>
      </p:sp>
      <p:sp>
        <p:nvSpPr>
          <p:cNvPr id="35852" name="AutoShape 12" descr="http://www.google.pl/url?sa=i&amp;source=images&amp;cd=&amp;docid=oOSydSJJp2GWuM&amp;tbnid=AjeYJdgVsh7xGM:&amp;ved=0CAUQjBwwAA&amp;url=http%3A%2F%2Fwww.giganet.org.pl%2Ffoto_cyfrowe%2Fkepa_trawy.jpg&amp;ei=4bGcUqKVH4ee7AaRy4HACQ&amp;psig=AFQjCNEc8wRpFvrXhcfUF0Hgr5kCOCIOPw&amp;ust=1386087265602419"/>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pl-PL"/>
          </a:p>
        </p:txBody>
      </p:sp>
      <p:sp>
        <p:nvSpPr>
          <p:cNvPr id="35854" name="AutoShape 14" descr="http://www.google.pl/url?sa=i&amp;source=images&amp;cd=&amp;docid=oOSydSJJp2GWuM&amp;tbnid=AjeYJdgVsh7xGM:&amp;ved=0CAUQjBwwAA&amp;url=http%3A%2F%2Fwww.giganet.org.pl%2Ffoto_cyfrowe%2Fkepa_trawy.jpg&amp;ei=4bGcUqKVH4ee7AaRy4HACQ&amp;psig=AFQjCNEc8wRpFvrXhcfUF0Hgr5kCOCIOPw&amp;ust=1386087265602419"/>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pl-PL"/>
          </a:p>
        </p:txBody>
      </p:sp>
      <p:sp>
        <p:nvSpPr>
          <p:cNvPr id="35856" name="AutoShape 16" descr="http://www.google.pl/url?sa=i&amp;source=images&amp;cd=&amp;docid=oOSydSJJp2GWuM&amp;tbnid=AjeYJdgVsh7xGM:&amp;ved=0CAUQjBwwAA&amp;url=http%3A%2F%2Fwww.giganet.org.pl%2Ffoto_cyfrowe%2Fkepa_trawy.jpg&amp;ei=4bGcUqKVH4ee7AaRy4HACQ&amp;psig=AFQjCNEc8wRpFvrXhcfUF0Hgr5kCOCIOPw&amp;ust=1386087265602419"/>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pl-PL"/>
          </a:p>
        </p:txBody>
      </p:sp>
      <p:pic>
        <p:nvPicPr>
          <p:cNvPr id="35858" name="Picture 18" descr="http://t0.gstatic.com/images?q=tbn:ANd9GcQyVGJF4Rkcm54azSHjvPw-foHJYUWqfkx8kdWtZuHh53Cm0zPKIg">
            <a:hlinkClick r:id="rId3"/>
          </p:cNvPr>
          <p:cNvPicPr>
            <a:picLocks noChangeAspect="1" noChangeArrowheads="1"/>
          </p:cNvPicPr>
          <p:nvPr/>
        </p:nvPicPr>
        <p:blipFill>
          <a:blip r:embed="rId4"/>
          <a:srcRect/>
          <a:stretch>
            <a:fillRect/>
          </a:stretch>
        </p:blipFill>
        <p:spPr bwMode="auto">
          <a:xfrm>
            <a:off x="5357818" y="2357430"/>
            <a:ext cx="3786182" cy="4500570"/>
          </a:xfrm>
          <a:prstGeom prst="rect">
            <a:avLst/>
          </a:prstGeom>
          <a:noFill/>
        </p:spPr>
      </p:pic>
      <p:pic>
        <p:nvPicPr>
          <p:cNvPr id="35860" name="Picture 20" descr="http://upload.wikimedia.org/wikipedia/commons/d/d4/Illustration_Poa_trivialis0.jpg"/>
          <p:cNvPicPr>
            <a:picLocks noChangeAspect="1" noChangeArrowheads="1"/>
          </p:cNvPicPr>
          <p:nvPr/>
        </p:nvPicPr>
        <p:blipFill>
          <a:blip r:embed="rId5" cstate="print"/>
          <a:srcRect/>
          <a:stretch>
            <a:fillRect/>
          </a:stretch>
        </p:blipFill>
        <p:spPr bwMode="auto">
          <a:xfrm>
            <a:off x="3143241" y="2357430"/>
            <a:ext cx="2214578" cy="4500570"/>
          </a:xfrm>
          <a:prstGeom prst="rect">
            <a:avLst/>
          </a:prstGeom>
          <a:noFill/>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5848"/>
                                        </p:tgtEl>
                                        <p:attrNameLst>
                                          <p:attrName>style.visibility</p:attrName>
                                        </p:attrNameLst>
                                      </p:cBhvr>
                                      <p:to>
                                        <p:strVal val="visible"/>
                                      </p:to>
                                    </p:set>
                                    <p:anim calcmode="lin" valueType="num">
                                      <p:cBhvr additive="base">
                                        <p:cTn id="13" dur="500" fill="hold"/>
                                        <p:tgtEl>
                                          <p:spTgt spid="35848"/>
                                        </p:tgtEl>
                                        <p:attrNameLst>
                                          <p:attrName>ppt_x</p:attrName>
                                        </p:attrNameLst>
                                      </p:cBhvr>
                                      <p:tavLst>
                                        <p:tav tm="0">
                                          <p:val>
                                            <p:strVal val="#ppt_x"/>
                                          </p:val>
                                        </p:tav>
                                        <p:tav tm="100000">
                                          <p:val>
                                            <p:strVal val="#ppt_x"/>
                                          </p:val>
                                        </p:tav>
                                      </p:tavLst>
                                    </p:anim>
                                    <p:anim calcmode="lin" valueType="num">
                                      <p:cBhvr additive="base">
                                        <p:cTn id="14" dur="500" fill="hold"/>
                                        <p:tgtEl>
                                          <p:spTgt spid="3584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35860"/>
                                        </p:tgtEl>
                                        <p:attrNameLst>
                                          <p:attrName>style.visibility</p:attrName>
                                        </p:attrNameLst>
                                      </p:cBhvr>
                                      <p:to>
                                        <p:strVal val="visible"/>
                                      </p:to>
                                    </p:set>
                                    <p:animEffect transition="in" filter="checkerboard(across)">
                                      <p:cBhvr>
                                        <p:cTn id="19" dur="500"/>
                                        <p:tgtEl>
                                          <p:spTgt spid="35860"/>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35858"/>
                                        </p:tgtEl>
                                        <p:attrNameLst>
                                          <p:attrName>style.visibility</p:attrName>
                                        </p:attrNameLst>
                                      </p:cBhvr>
                                      <p:to>
                                        <p:strVal val="visible"/>
                                      </p:to>
                                    </p:set>
                                    <p:animEffect transition="in" filter="checkerboard(across)">
                                      <p:cBhvr>
                                        <p:cTn id="24" dur="500"/>
                                        <p:tgtEl>
                                          <p:spTgt spid="35858"/>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35858"/>
                                        </p:tgtEl>
                                        <p:attrNameLst>
                                          <p:attrName>style.visibility</p:attrName>
                                        </p:attrNameLst>
                                      </p:cBhvr>
                                      <p:to>
                                        <p:strVal val="visible"/>
                                      </p:to>
                                    </p:set>
                                    <p:animEffect transition="in" filter="box(in)">
                                      <p:cBhvr>
                                        <p:cTn id="29" dur="500"/>
                                        <p:tgtEl>
                                          <p:spTgt spid="358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42910" y="1428736"/>
            <a:ext cx="8072494" cy="4678204"/>
          </a:xfrm>
          <a:prstGeom prst="rect">
            <a:avLst/>
          </a:prstGeom>
        </p:spPr>
        <p:txBody>
          <a:bodyPr wrap="square">
            <a:spAutoFit/>
          </a:bodyPr>
          <a:lstStyle/>
          <a:p>
            <a:pPr>
              <a:buFont typeface="Arial" pitchFamily="34" charset="0"/>
              <a:buChar char="•"/>
            </a:pPr>
            <a:r>
              <a:rPr lang="pl-PL" sz="2000" dirty="0" smtClean="0"/>
              <a:t>W ostatnich latach wyhodowano odmiany, między którymi różnice we wczesności dochodzą </a:t>
            </a:r>
            <a:r>
              <a:rPr lang="pl-PL" sz="2000" b="1" dirty="0" smtClean="0"/>
              <a:t>do 35 dni</a:t>
            </a:r>
            <a:r>
              <a:rPr lang="pl-PL" sz="2000" dirty="0" smtClean="0"/>
              <a:t>, co ma duże znaczenie przy doborze komponentów mieszanek. Wykorzystanie różnic wczesności odmian zapewnia pozyskiwanie równomiernych plonów w terminach użytkowania, przy zachowaniu wysokiej wartości paszowej.</a:t>
            </a:r>
          </a:p>
          <a:p>
            <a:pPr>
              <a:buFont typeface="Arial" pitchFamily="34" charset="0"/>
              <a:buChar char="•"/>
            </a:pPr>
            <a:endParaRPr lang="pl-PL" sz="2000" dirty="0" smtClean="0"/>
          </a:p>
          <a:p>
            <a:pPr>
              <a:buFont typeface="Arial" pitchFamily="34" charset="0"/>
              <a:buChar char="•"/>
            </a:pPr>
            <a:r>
              <a:rPr lang="pl-PL" sz="2000" dirty="0" smtClean="0"/>
              <a:t> Ma to szczególne znaczenie w użytkowaniu pastwiskowym i zmiennym kośno-pastwiskowym. Przykładowo można zestawić określone ciągi grup wczesności z ważniejszych gatunków i odmian, które wykorzystuje się przy tworzeniu mieszanek.</a:t>
            </a:r>
          </a:p>
          <a:p>
            <a:pPr>
              <a:buFont typeface="Arial" pitchFamily="34" charset="0"/>
              <a:buChar char="•"/>
            </a:pPr>
            <a:endParaRPr lang="pl-PL" sz="2000" dirty="0" smtClean="0"/>
          </a:p>
          <a:p>
            <a:pPr>
              <a:buFont typeface="Arial" pitchFamily="34" charset="0"/>
              <a:buChar char="•"/>
            </a:pPr>
            <a:r>
              <a:rPr lang="pl-PL" sz="2000" dirty="0" smtClean="0"/>
              <a:t>Przed zakupem odmian lub przygotowaniem mieszanek do siewu, rolnik powinien zapoznać się z charakterystykami rolniczo-użytkowymi odmian, które opisano w obrębie najważniejszych gatunków traw i motylkowatych.</a:t>
            </a:r>
          </a:p>
          <a:p>
            <a:pPr>
              <a:buFont typeface="Arial" pitchFamily="34" charset="0"/>
              <a:buChar char="•"/>
            </a:pPr>
            <a:endParaRPr lang="pl-PL" dirty="0" smtClean="0"/>
          </a:p>
        </p:txBody>
      </p:sp>
      <p:sp>
        <p:nvSpPr>
          <p:cNvPr id="3" name="Tytuł 2"/>
          <p:cNvSpPr>
            <a:spLocks noGrp="1"/>
          </p:cNvSpPr>
          <p:nvPr>
            <p:ph type="title" idx="4294967295"/>
          </p:nvPr>
        </p:nvSpPr>
        <p:spPr>
          <a:xfrm>
            <a:off x="714348" y="357166"/>
            <a:ext cx="8229600" cy="1143000"/>
          </a:xfrm>
          <a:solidFill>
            <a:srgbClr val="00B050"/>
          </a:solidFill>
        </p:spPr>
        <p:txBody>
          <a:bodyPr/>
          <a:lstStyle/>
          <a:p>
            <a:r>
              <a:rPr lang="pl-PL" dirty="0" smtClean="0"/>
              <a:t>Zalecenia i przeznaczenie</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500034" y="214290"/>
            <a:ext cx="8229600" cy="1143000"/>
          </a:xfrm>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62500" lnSpcReduction="20000"/>
          </a:bodyPr>
          <a:lstStyle/>
          <a:p>
            <a:r>
              <a:rPr lang="pl-PL" b="1" dirty="0" smtClean="0"/>
              <a:t>Kostrzewa łąkowa</a:t>
            </a:r>
            <a:r>
              <a:rPr lang="pl-PL" dirty="0" smtClean="0"/>
              <a:t> (</a:t>
            </a:r>
            <a:r>
              <a:rPr lang="pl-PL" i="1" dirty="0" err="1" smtClean="0"/>
              <a:t>Fesfuca</a:t>
            </a:r>
            <a:r>
              <a:rPr lang="pl-PL" i="1" dirty="0" smtClean="0"/>
              <a:t> </a:t>
            </a:r>
            <a:r>
              <a:rPr lang="pl-PL" i="1" dirty="0" err="1" smtClean="0"/>
              <a:t>pratensis</a:t>
            </a:r>
            <a:r>
              <a:rPr lang="pl-PL" dirty="0" smtClean="0"/>
              <a:t>). Jedna z najwartościowszych traw, średnio trwała, wysoka, luźnokępkowa. Wymaga gleb bardziej wilgotnych, zwięzłych i obficiej nawożonych, zwłaszcza azotem. Dobrze znosi okresowe zalewanie, jak i okresowe susze. Mała konkurencyjności, dość łatwo ulega zachwaszczeniu. Toleruje zarówno koszenie jak i wypasanie, stanowi komponent prawie każdej mieszanki. Powszechnie stosowana w mieszankach z innymi gatunkami traw i motylkowatych do obsiewu, pastwisk trwałych i krót­kotrwałego kośnego użytkowania polowego. W zależności od warunków i jakości gleb oraz przeznaczenia, dodaje się jej do mieszanek od 10 aż do 50% ogólnej masy wysiewanych nasion. </a:t>
            </a:r>
          </a:p>
          <a:p>
            <a:pPr>
              <a:buNone/>
            </a:pPr>
            <a:r>
              <a:rPr lang="pl-PL" dirty="0" smtClean="0"/>
              <a:t>	Na glebach suchych oraz w rejonach o mniejszej ilości opadów</a:t>
            </a:r>
            <a:r>
              <a:rPr lang="pl-PL" dirty="0"/>
              <a:t> </a:t>
            </a:r>
            <a:r>
              <a:rPr lang="pl-PL" dirty="0" smtClean="0"/>
              <a:t>- udział w mieszankach  zmniejszony na rzecz traw lepiej tolerujących brak wody. Na glebach organicznych i wilgotnych - wysiewać ją z wyczyńcem łąkowym i kostrzewą trzcinową. Na glebach organicznych niezbyt wilgotnych oraz na glebach mineralnych - dobrze z tymotką łąkową i kupkówką pospolitą. Na pastwiskach - dobrze rośnie z koniczyną białą, do której jest zbliżona rytmem rozwoju,</a:t>
            </a:r>
          </a:p>
          <a:p>
            <a:endParaRPr lang="pl-PL"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77500" lnSpcReduction="20000"/>
          </a:bodyPr>
          <a:lstStyle/>
          <a:p>
            <a:r>
              <a:rPr lang="pl-PL" b="1" dirty="0" smtClean="0"/>
              <a:t>Wiechlina łąkowa</a:t>
            </a:r>
            <a:r>
              <a:rPr lang="pl-PL" dirty="0" smtClean="0"/>
              <a:t> (</a:t>
            </a:r>
            <a:r>
              <a:rPr lang="pl-PL" dirty="0" err="1" smtClean="0"/>
              <a:t>Poa</a:t>
            </a:r>
            <a:r>
              <a:rPr lang="pl-PL" dirty="0" smtClean="0"/>
              <a:t> </a:t>
            </a:r>
            <a:r>
              <a:rPr lang="pl-PL" i="1" dirty="0" err="1" smtClean="0"/>
              <a:t>pratensis</a:t>
            </a:r>
            <a:r>
              <a:rPr lang="pl-PL" dirty="0" err="1" smtClean="0"/>
              <a:t>L</a:t>
            </a:r>
            <a:r>
              <a:rPr lang="pl-PL" dirty="0" smtClean="0"/>
              <a:t>.).Trawa niska, </a:t>
            </a:r>
            <a:r>
              <a:rPr lang="pl-PL" dirty="0" err="1" smtClean="0"/>
              <a:t>rozłógowo-luźnokępkowa</a:t>
            </a:r>
            <a:r>
              <a:rPr lang="pl-PL" dirty="0" smtClean="0"/>
              <a:t>, trwała i wcześnie kłosząca się. Tworzy silny system korzeniowy jednak głównie w górnej warstwie gleby. Rośnie w stanowiskach suchych, jak i bardzo wilgotnych. Znosi zalewy dwu- a nawet czterotygodniowe. Wyróżnia się niezwykłą odpornością na udeptywanie i przygryzanie przez zwierzęta. Ze względu na wysoką jakość plonu i walory smakowe, jest składnikiem prawie każdej mieszanki do obsiewu łąk i pastwisk. Stosuje się ją w ilościach 5-15% masy nasion mieszanki, zależnie od siedlisk i sposobu użytkowania. Dodatek wiechliny pomija się jedynie w mieszankach na gleby bardzo zwięzłe (iły). W miarę zwiększania nawożenia azotowego, rośnie bujniej.</a:t>
            </a:r>
          </a:p>
          <a:p>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57158" y="357166"/>
            <a:ext cx="8229600" cy="1143000"/>
          </a:xfrm>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Życica trwała</a:t>
            </a:r>
            <a:r>
              <a:rPr lang="pl-PL" dirty="0" smtClean="0"/>
              <a:t> (</a:t>
            </a:r>
            <a:r>
              <a:rPr lang="pl-PL" i="1" dirty="0" err="1" smtClean="0"/>
              <a:t>Lolium</a:t>
            </a:r>
            <a:r>
              <a:rPr lang="pl-PL" i="1" dirty="0" smtClean="0"/>
              <a:t> </a:t>
            </a:r>
            <a:r>
              <a:rPr lang="pl-PL" i="1" dirty="0" err="1" smtClean="0"/>
              <a:t>perenne</a:t>
            </a:r>
            <a:r>
              <a:rPr lang="pl-PL" dirty="0" smtClean="0"/>
              <a:t>).Zwana też rajgrasem angielskim, należy do najbardziej cenionych gatunków traw pastewnych. Jest gatunkiem niskim, luźnokępkowym, o wysokiej konkurencyjności. Cechuje się wysoką produktywnością i bardzo dobrą wartością pokarmową. Duża zdolność zadarniania gleby oraz szybko odrasta po każdym koszeniu i wypasie. Jest wytrzymała na niskie przygryzanie i silne udeptywanie. Znajduje powszechne zastosowanie na trwałych i przemiennych użytkach zielonych, na glebach średnio zwięzłych, zasobnych w próchnicę. Rośliny zawierają dużo rozpuszczalnych w wodzie węglowodanów, cechują się wysoką strawnością. Uprawiana w siewie czystym, jak również jeden z najlepszych komponentów mieszanek na pastwiska i łąki.</a:t>
            </a:r>
          </a:p>
          <a:p>
            <a:pPr>
              <a:buNone/>
            </a:pPr>
            <a:r>
              <a:rPr lang="pl-PL" dirty="0"/>
              <a:t>	</a:t>
            </a:r>
            <a:r>
              <a:rPr lang="pl-PL" dirty="0" smtClean="0"/>
              <a:t> W mieszankach przeznaczonych na łąki powinny stanowić do 20%, a w mieszankach pastwiskowych od 10 do 20% masy wysiewanych nasion.</a:t>
            </a:r>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Życica wielokwiatowa</a:t>
            </a:r>
            <a:r>
              <a:rPr lang="pl-PL" dirty="0" smtClean="0"/>
              <a:t> (</a:t>
            </a:r>
            <a:r>
              <a:rPr lang="pl-PL" i="1" dirty="0" err="1" smtClean="0"/>
              <a:t>Lolium</a:t>
            </a:r>
            <a:r>
              <a:rPr lang="pl-PL" i="1" dirty="0" smtClean="0"/>
              <a:t> </a:t>
            </a:r>
            <a:r>
              <a:rPr lang="pl-PL" i="1" dirty="0" err="1" smtClean="0"/>
              <a:t>multifiorum</a:t>
            </a:r>
            <a:r>
              <a:rPr lang="pl-PL" dirty="0" smtClean="0"/>
              <a:t>). Zwana też rajgrasem włoskim, jest gatunkiem krótkotrwałym, uprawianym najwyżej dwa lata. Trawa wysoka, luźnokępkowa, wysoce konkurencyjna. Zaletami są: duża plenność, dobra smakowitość, duża zawartość cukrów i bardzo dobra strawność. Nadaje się przede wszystkim do użytkowania kośnego. W użytkowaniu pastwiskowym nie gwarantuje zwartości runi,  co zmniejsza plonowanie w kolejnych odroślach. Jest mało odporna na silne mrozy i wahania temperatur na przedwiośniu. Wymaga gleb wilgotnych, żyznych, w dobrej kulturze. Odmiany zalecane są szczególnie do uprawy w siewie czystym w płodozmianie polowym.</a:t>
            </a:r>
          </a:p>
          <a:p>
            <a:pPr>
              <a:buNone/>
            </a:pPr>
            <a:r>
              <a:rPr lang="pl-PL" dirty="0"/>
              <a:t>	</a:t>
            </a:r>
            <a:r>
              <a:rPr lang="pl-PL" dirty="0" smtClean="0"/>
              <a:t> Są też cennym komponentem mieszanek z koniczynami lub z lucerną. W mieszankach spełniają rolę rośliny ochronnej. Życicę wielokwiatową powinno wysiewać się w terminie letnim, najpóźniej do końca sierpnia.</a:t>
            </a:r>
          </a:p>
          <a:p>
            <a:endParaRPr lang="pl-PL"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a:bodyPr>
          <a:lstStyle/>
          <a:p>
            <a:r>
              <a:rPr lang="pl-PL" dirty="0" smtClean="0"/>
              <a:t>Tymotka łąkowa</a:t>
            </a:r>
            <a:endParaRPr lang="pl-PL"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a:bodyPr>
          <a:lstStyle/>
          <a:p>
            <a:r>
              <a:rPr lang="pl-PL" dirty="0" smtClean="0"/>
              <a:t>Kupkówka pospolita</a:t>
            </a:r>
            <a:endParaRPr lang="pl-PL"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a:bodyPr>
          <a:lstStyle/>
          <a:p>
            <a:r>
              <a:rPr lang="pl-PL" dirty="0" err="1" smtClean="0"/>
              <a:t>vvv</a:t>
            </a:r>
            <a:endParaRPr lang="pl-PL"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85000" lnSpcReduction="20000"/>
          </a:bodyPr>
          <a:lstStyle/>
          <a:p>
            <a:r>
              <a:rPr lang="pl-PL" b="1" dirty="0" smtClean="0"/>
              <a:t>Życica mieszańcowa</a:t>
            </a:r>
            <a:r>
              <a:rPr lang="pl-PL" dirty="0" smtClean="0"/>
              <a:t> (</a:t>
            </a:r>
            <a:r>
              <a:rPr lang="pl-PL" i="1" dirty="0" err="1" smtClean="0"/>
              <a:t>Lolium</a:t>
            </a:r>
            <a:r>
              <a:rPr lang="pl-PL" i="1" dirty="0" smtClean="0"/>
              <a:t> x </a:t>
            </a:r>
            <a:r>
              <a:rPr lang="pl-PL" i="1" dirty="0" err="1" smtClean="0"/>
              <a:t>boucheanum</a:t>
            </a:r>
            <a:r>
              <a:rPr lang="pl-PL" dirty="0" smtClean="0"/>
              <a:t>). Zwana też rajgrasem oldenburskim. Należy do traw wysokich, luźnokępkowych, bardzo konkurencyjnych. Cechuje się wysoką produktywnością, bardzo dobrą wartością pokarmową, </a:t>
            </a:r>
            <a:r>
              <a:rPr lang="pl-PL" dirty="0" err="1" smtClean="0"/>
              <a:t>doobrą</a:t>
            </a:r>
            <a:r>
              <a:rPr lang="pl-PL" dirty="0" smtClean="0"/>
              <a:t> smakowitością, dużą zawartością cukrów oraz białka w suchej masie. Jej odmiany zalecane są do uprawy w płodozmianie polowym do dwu lub trzyletniego użytkowania kośnego. Przydatna na użytki przemienne na zbiór siana, do produkcji sianokiszonki, a także jako cenna roślina poplonowa. W plonie głównym można zebrać od trzech do czterech pokosów w roku. Wysiewana winna być w terminie </a:t>
            </a:r>
            <a:r>
              <a:rPr lang="pl-PL" dirty="0" err="1" smtClean="0"/>
              <a:t>letnim,do</a:t>
            </a:r>
            <a:r>
              <a:rPr lang="pl-PL" dirty="0" smtClean="0"/>
              <a:t> końca sierpnia.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Kostrzewa trzcinowa</a:t>
            </a:r>
            <a:r>
              <a:rPr lang="pl-PL" dirty="0" smtClean="0"/>
              <a:t> (</a:t>
            </a:r>
            <a:r>
              <a:rPr lang="pl-PL" i="1" dirty="0" err="1" smtClean="0"/>
              <a:t>Fesfuca</a:t>
            </a:r>
            <a:r>
              <a:rPr lang="pl-PL" i="1" dirty="0" smtClean="0"/>
              <a:t> </a:t>
            </a:r>
            <a:r>
              <a:rPr lang="pl-PL" i="1" dirty="0" err="1" smtClean="0"/>
              <a:t>arundinacea</a:t>
            </a:r>
            <a:r>
              <a:rPr lang="pl-PL" dirty="0" smtClean="0"/>
              <a:t>). Jest podobna do kostrzewy łąkowej, nieco od niej wyższa i mniej delikatna. Bardzo trwała, </a:t>
            </a:r>
            <a:r>
              <a:rPr lang="pl-PL" dirty="0" err="1" smtClean="0"/>
              <a:t>zbitokępowa</a:t>
            </a:r>
            <a:r>
              <a:rPr lang="pl-PL" dirty="0" smtClean="0"/>
              <a:t>, o szybkim tempie rozwoju, wytrzymała na suszę. Z grupy kostrzew jest najbardziej konkurencyjna. Na pastwisku bywa gorzej wyjadana przez zwierzęta niż inne gatunki, ze względu na gorsze walory smakowe. Z uwagi na silną reakcję na nawożenie azotowe znajduje zastosowanie głównie w mieszankach typu łąkowego. Na torfowiskach i madach można dodawać jej od 5 do 8% masy wysiewanych nasion. Ze względu jednak na jej dużą agresywność i gorszą jakość plonu - do mieszanek  </a:t>
            </a:r>
            <a:r>
              <a:rPr lang="pl-PL" dirty="0" err="1" smtClean="0"/>
              <a:t>max</a:t>
            </a:r>
            <a:r>
              <a:rPr lang="pl-PL" dirty="0" smtClean="0"/>
              <a:t>. 10%. </a:t>
            </a:r>
          </a:p>
          <a:p>
            <a:r>
              <a:rPr lang="pl-PL" dirty="0" smtClean="0"/>
              <a:t>Dzięki dużej wytrzymałości na brak wody nadaje się przede wszystkim do uprawy na lekkich i suchych glebach mineralnych, a także na terenach silnie odwodnionych. Może być stosowana do zasiewów specjalnych - rekultywacyjnych oraz umacniania skarp, poboczy dróg itp.</a:t>
            </a:r>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457200" y="428604"/>
            <a:ext cx="8229600" cy="714380"/>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pl-PL" sz="44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Trawy</a:t>
            </a:r>
            <a:br>
              <a:rPr lang="pl-PL" sz="44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endParaRPr lang="pl-PL"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2" name="Symbol zastępczy zawartości 1"/>
          <p:cNvSpPr>
            <a:spLocks noGrp="1"/>
          </p:cNvSpPr>
          <p:nvPr>
            <p:ph idx="1"/>
          </p:nvPr>
        </p:nvSpPr>
        <p:spPr>
          <a:xfrm>
            <a:off x="0" y="571480"/>
            <a:ext cx="9144000" cy="6286520"/>
          </a:xfrm>
        </p:spPr>
        <p:txBody>
          <a:bodyPr>
            <a:normAutofit fontScale="70000" lnSpcReduction="20000"/>
          </a:bodyPr>
          <a:lstStyle/>
          <a:p>
            <a:r>
              <a:rPr lang="pl-PL" b="1" dirty="0" smtClean="0"/>
              <a:t>Wiechlinowate</a:t>
            </a:r>
            <a:r>
              <a:rPr lang="pl-PL" dirty="0" smtClean="0"/>
              <a:t>, </a:t>
            </a:r>
            <a:r>
              <a:rPr lang="pl-PL" b="1" dirty="0" smtClean="0"/>
              <a:t>trawy</a:t>
            </a:r>
            <a:r>
              <a:rPr lang="pl-PL" dirty="0" smtClean="0"/>
              <a:t> (</a:t>
            </a:r>
            <a:r>
              <a:rPr lang="pl-PL" i="1" dirty="0" err="1" smtClean="0"/>
              <a:t>Poaceae</a:t>
            </a:r>
            <a:r>
              <a:rPr lang="pl-PL" dirty="0" smtClean="0"/>
              <a:t>, </a:t>
            </a:r>
            <a:r>
              <a:rPr lang="pl-PL" i="1" dirty="0" err="1" smtClean="0"/>
              <a:t>Gramineae</a:t>
            </a:r>
            <a:r>
              <a:rPr lang="pl-PL" dirty="0" smtClean="0"/>
              <a:t>). Liczy ok. 11 tys. gatunków. </a:t>
            </a:r>
            <a:r>
              <a:rPr lang="pl-PL" dirty="0" smtClean="0"/>
              <a:t>Składowa </a:t>
            </a:r>
            <a:r>
              <a:rPr lang="pl-PL" dirty="0" smtClean="0"/>
              <a:t>roślinności </a:t>
            </a:r>
            <a:r>
              <a:rPr lang="pl-PL" dirty="0" smtClean="0"/>
              <a:t>stepowej, łąkowej i pastwiskowej oraz rośliny uprawne, w tym zboża. W Polsce występuje ponad 150 gatunków traw.</a:t>
            </a:r>
          </a:p>
          <a:p>
            <a:pPr>
              <a:buNone/>
            </a:pPr>
            <a:r>
              <a:rPr lang="pl-PL" b="1" dirty="0" smtClean="0"/>
              <a:t>Morfologia</a:t>
            </a:r>
          </a:p>
          <a:p>
            <a:r>
              <a:rPr lang="pl-PL" dirty="0" smtClean="0"/>
              <a:t>Łodyga - nazywana źdźbłem, obła, pusta w międzywęźlach, a przegrodzona w węzłach (kolanka). Tkanka twórcza znajduje się w dolnej części każdego międzywęźla. Rośliny często wytwarzają rozłogi.</a:t>
            </a:r>
          </a:p>
          <a:p>
            <a:r>
              <a:rPr lang="pl-PL" dirty="0" smtClean="0"/>
              <a:t> Liście - dwurzędowo ustawione, naprzemianległe, pochwiaste, równowąskie, żyłkowanie równoległe. W miejscu złączenia blaszki liściowej z pochwą najczęściej występuje języczek, </a:t>
            </a:r>
            <a:r>
              <a:rPr lang="pl-PL" dirty="0" smtClean="0"/>
              <a:t>lub</a:t>
            </a:r>
            <a:r>
              <a:rPr lang="pl-PL" dirty="0" smtClean="0"/>
              <a:t> </a:t>
            </a:r>
            <a:r>
              <a:rPr lang="pl-PL" dirty="0" smtClean="0"/>
              <a:t>uszka obejmujące łodygę. </a:t>
            </a:r>
          </a:p>
          <a:p>
            <a:r>
              <a:rPr lang="pl-PL" dirty="0" smtClean="0"/>
              <a:t>Kwiaty- zebrane w kłoski, u nasady kłoska są przysadki - plewki. Kwiaty są trójkrotne, przeważnie obupłciowe, zredukowany okwiat, zwykle 3 pręciki o długich nitkach i słupkiem z dwoma znamionami. Kłoski zebrane są kwiatostany typu kłos lub wiecha.</a:t>
            </a:r>
          </a:p>
          <a:p>
            <a:r>
              <a:rPr lang="pl-PL" dirty="0" smtClean="0"/>
              <a:t>Owoce - ziarniaki (owoce suche niepękające) zawierające bielmo nasienie. </a:t>
            </a:r>
          </a:p>
          <a:p>
            <a:r>
              <a:rPr lang="pl-PL" dirty="0" smtClean="0"/>
              <a:t>Korzeń – 1)wyrastające z ziarniaka delikatne korzenie zarodkowe; 2)wyrastające z węzłów trwałe korzenie przybyszowe (wiązkowy system korzeniowy) </a:t>
            </a:r>
            <a:r>
              <a:rPr lang="pl-PL" dirty="0" smtClean="0"/>
              <a:t>lub 3) </a:t>
            </a:r>
            <a:r>
              <a:rPr lang="pl-PL" dirty="0" smtClean="0"/>
              <a:t>rozłogowe, </a:t>
            </a:r>
            <a:r>
              <a:rPr lang="pl-PL" dirty="0" smtClean="0"/>
              <a:t>(ew</a:t>
            </a:r>
            <a:r>
              <a:rPr lang="pl-PL" dirty="0" smtClean="0"/>
              <a:t>. </a:t>
            </a:r>
            <a:r>
              <a:rPr lang="pl-PL" dirty="0" err="1" smtClean="0"/>
              <a:t>rozł-wiązk</a:t>
            </a:r>
            <a:r>
              <a:rPr lang="pl-PL" dirty="0" smtClean="0"/>
              <a:t>.)</a:t>
            </a:r>
          </a:p>
          <a:p>
            <a:endParaRPr lang="pl-PL" b="1" dirty="0"/>
          </a:p>
        </p:txBody>
      </p:sp>
      <p:sp>
        <p:nvSpPr>
          <p:cNvPr id="4" name="Prostokąt 3"/>
          <p:cNvSpPr/>
          <p:nvPr/>
        </p:nvSpPr>
        <p:spPr>
          <a:xfrm>
            <a:off x="1212747" y="2967335"/>
            <a:ext cx="184731"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endParaRPr lang="pl-PL"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ox(in)">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 calcmode="lin" valueType="num">
                                      <p:cBhvr additive="base">
                                        <p:cTn id="42" dur="500" fill="hold"/>
                                        <p:tgtEl>
                                          <p:spTgt spid="3"/>
                                        </p:tgtEl>
                                        <p:attrNameLst>
                                          <p:attrName>ppt_x</p:attrName>
                                        </p:attrNameLst>
                                      </p:cBhvr>
                                      <p:tavLst>
                                        <p:tav tm="0">
                                          <p:val>
                                            <p:strVal val="#ppt_x"/>
                                          </p:val>
                                        </p:tav>
                                        <p:tav tm="100000">
                                          <p:val>
                                            <p:strVal val="#ppt_x"/>
                                          </p:val>
                                        </p:tav>
                                      </p:tavLst>
                                    </p:anim>
                                    <p:anim calcmode="lin" valueType="num">
                                      <p:cBhvr additive="base">
                                        <p:cTn id="4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55000" lnSpcReduction="20000"/>
          </a:bodyPr>
          <a:lstStyle/>
          <a:p>
            <a:r>
              <a:rPr lang="pl-PL" b="1" dirty="0" smtClean="0"/>
              <a:t>Kostrzewa czerwona</a:t>
            </a:r>
            <a:r>
              <a:rPr lang="pl-PL" dirty="0" smtClean="0"/>
              <a:t> (</a:t>
            </a:r>
            <a:r>
              <a:rPr lang="pl-PL" i="1" dirty="0" err="1" smtClean="0"/>
              <a:t>Fesfuca</a:t>
            </a:r>
            <a:r>
              <a:rPr lang="pl-PL" i="1" dirty="0" smtClean="0"/>
              <a:t> rubra</a:t>
            </a:r>
            <a:r>
              <a:rPr lang="pl-PL" dirty="0" smtClean="0"/>
              <a:t>). Najpospolitsza, wieloletnia trawa niska, kępkowo-rozłogowa. Wiele podgatunków i odmian botanicznych - znaczne zróżnicowanie cech i właściwości użytkowe roślin. </a:t>
            </a:r>
          </a:p>
          <a:p>
            <a:pPr>
              <a:buNone/>
            </a:pPr>
            <a:r>
              <a:rPr lang="pl-PL" dirty="0" smtClean="0"/>
              <a:t>Wyróżnia się trzy podstawowe formy kostrzewy czerwonej: </a:t>
            </a:r>
          </a:p>
          <a:p>
            <a:r>
              <a:rPr lang="pl-PL" dirty="0" smtClean="0"/>
              <a:t>1) z długimi rozłogami</a:t>
            </a:r>
            <a:r>
              <a:rPr lang="pl-PL" dirty="0"/>
              <a:t> </a:t>
            </a:r>
            <a:r>
              <a:rPr lang="pl-PL" dirty="0" smtClean="0"/>
              <a:t>- długie, płożące się rozłogi silnie wiążą warstwę darniową i wypełniają puste miejsca, a jednocześnie hamują zachwaszczenie.</a:t>
            </a:r>
          </a:p>
          <a:p>
            <a:r>
              <a:rPr lang="pl-PL" dirty="0" smtClean="0"/>
              <a:t>2)z krótkimi rozłogami również wiąże darń, lecz jest ona mniej wyrównana. </a:t>
            </a:r>
          </a:p>
          <a:p>
            <a:r>
              <a:rPr lang="pl-PL" dirty="0" smtClean="0"/>
              <a:t>3)kępowa, bez rozłogów -</a:t>
            </a:r>
            <a:r>
              <a:rPr lang="pl-PL" i="1" dirty="0" smtClean="0"/>
              <a:t> </a:t>
            </a:r>
            <a:r>
              <a:rPr lang="pl-PL" dirty="0" smtClean="0"/>
              <a:t>zwana też formą krzaczastą, tworzy gęste i mocne kępy jednak słabiej wiąże darń. Znajduje zastosowanie głównie przy zakładaniu trawników. </a:t>
            </a:r>
          </a:p>
          <a:p>
            <a:r>
              <a:rPr lang="pl-PL" dirty="0" smtClean="0"/>
              <a:t>Kostrzewa czerwona ma małe wymagania glebowe i wodne. Jej udział w runi gwarantuje większą stabilność plonowania w warunkach niesprzyjających, np. susza. Jest agresywna w pierwszym roku uprawy. Jest szczególnie przydatna do uprawy w warunkach pogórza i gór. Przy intensywnym nawożeniu ustępuje z runi, zagłuszana przez inne gatunki nitrofilne. Do mieszanek na pastwiska decyduje jej odporność na udeptywanie oraz zdolność do szybkiego odrastania po wypasaniu. W mieszankach na pastwiska suche, mało zasobne, stosuje się jej około 20% ogólnej masy nasion, a na glebach organicznych, posusznych do 25%.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85000" lnSpcReduction="20000"/>
          </a:bodyPr>
          <a:lstStyle/>
          <a:p>
            <a:r>
              <a:rPr lang="pl-PL" b="1" dirty="0" smtClean="0"/>
              <a:t>Stokłosa </a:t>
            </a:r>
            <a:r>
              <a:rPr lang="pl-PL" b="1" dirty="0" err="1" smtClean="0"/>
              <a:t>uniolowata</a:t>
            </a:r>
            <a:r>
              <a:rPr lang="pl-PL" b="1" dirty="0" smtClean="0"/>
              <a:t> = </a:t>
            </a:r>
            <a:r>
              <a:rPr lang="pl-PL" b="1" dirty="0" err="1" smtClean="0"/>
              <a:t>obiedkowata</a:t>
            </a:r>
            <a:r>
              <a:rPr lang="pl-PL" b="1" dirty="0" smtClean="0"/>
              <a:t> </a:t>
            </a:r>
            <a:r>
              <a:rPr lang="pl-PL" dirty="0" smtClean="0"/>
              <a:t>(</a:t>
            </a:r>
            <a:r>
              <a:rPr lang="pl-PL" i="1" dirty="0" err="1" smtClean="0"/>
              <a:t>Bromus</a:t>
            </a:r>
            <a:r>
              <a:rPr lang="pl-PL" i="1" dirty="0" smtClean="0"/>
              <a:t> </a:t>
            </a:r>
            <a:r>
              <a:rPr lang="pl-PL" i="1" dirty="0" err="1" smtClean="0"/>
              <a:t>catharticus</a:t>
            </a:r>
            <a:r>
              <a:rPr lang="pl-PL" dirty="0" smtClean="0"/>
              <a:t>). Gatunek zaliczany do traw wysokich, luźnokępkowych, pochodzący z Ameryki Południowej. W Polsce w naturalnych siedliskach nie występuje. Cechuje się dobrą </a:t>
            </a:r>
            <a:r>
              <a:rPr lang="pl-PL" dirty="0" err="1" smtClean="0"/>
              <a:t>zimotrwatością</a:t>
            </a:r>
            <a:r>
              <a:rPr lang="pl-PL" dirty="0" smtClean="0"/>
              <a:t>, po koszeniach dobrze odrasta. Wykazuje dużą żywotność do późnej jesieni. Nadaje się głównie na gleby mineralne, średnio zwięzłe, bogate w wapń i intensywnie nawożone azotem. Nie udaje się na glebach mokrych, wolno obsychających wiosną. Jest przydatny do mieszanek na użytki zielone przemienne i do intensywnej uprawy polowej.</a:t>
            </a:r>
          </a:p>
          <a:p>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Mietlica biaława </a:t>
            </a:r>
            <a:r>
              <a:rPr lang="pl-PL" dirty="0" smtClean="0"/>
              <a:t>(</a:t>
            </a:r>
            <a:r>
              <a:rPr lang="pl-PL" i="1" dirty="0" err="1" smtClean="0"/>
              <a:t>Agrostis</a:t>
            </a:r>
            <a:r>
              <a:rPr lang="pl-PL" i="1" dirty="0" smtClean="0"/>
              <a:t> </a:t>
            </a:r>
            <a:r>
              <a:rPr lang="pl-PL" i="1" dirty="0" err="1" smtClean="0"/>
              <a:t>gigantea</a:t>
            </a:r>
            <a:r>
              <a:rPr lang="pl-PL" dirty="0" smtClean="0"/>
              <a:t>). Trawa średniowysoka, </a:t>
            </a:r>
            <a:r>
              <a:rPr lang="pl-PL" dirty="0" err="1" smtClean="0"/>
              <a:t>luźnokępowa</a:t>
            </a:r>
            <a:r>
              <a:rPr lang="pl-PL" dirty="0" smtClean="0"/>
              <a:t>, tworzy krótkie, podziemne rozłogi. Pędy wegetatywne są obficie i drobno ulistnione. Wiosną późno rozpoczyna wegetację i jest wrażliwa na opóźnione przymrozki. Kłosi się późno i już wczesną jesienią kończy wzrost. </a:t>
            </a:r>
            <a:r>
              <a:rPr lang="pl-PL" dirty="0"/>
              <a:t>D</a:t>
            </a:r>
            <a:r>
              <a:rPr lang="pl-PL" dirty="0" smtClean="0"/>
              <a:t>uże wymagania cieplne, mało odporna na mroźne, bezśnieżne zimy i grubą warstwę zalegającego śniegu. Wykazuje duże wymagania wodne, bardziej trwała w stanowiskach wilgotnych. Rośnie zarówno na glebach mineralnych, jak i organicznych. Wytrzymuje zalewanie nawet  do 45 dni. Cechuje się dużą odpornością na udeptywanie i przygryzanie. Wzbogaca ruń łąk i pastwisk z uwagi na dużą wartość pokarmową (zawiera dużo cukrów prostych). Nie jest gatunkiem konkurencyjnym, a intensywne nawożenie azotowe wpływa na jej ustępowanie z runi. </a:t>
            </a:r>
          </a:p>
          <a:p>
            <a:r>
              <a:rPr lang="pl-PL" dirty="0" smtClean="0"/>
              <a:t>Ze względu na drobne; nasiona (10-12 tyś. sztuk w 1 gramie) do mieszanek dodaje się ją bardzo ostrożnie (kilka procent).</a:t>
            </a:r>
          </a:p>
          <a:p>
            <a:endParaRPr lang="pl-PL"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Rajgras wyniosły = rajgras francuski</a:t>
            </a:r>
            <a:r>
              <a:rPr lang="pl-PL" dirty="0" smtClean="0"/>
              <a:t> (</a:t>
            </a:r>
            <a:r>
              <a:rPr lang="pl-PL" i="1" dirty="0" err="1" smtClean="0"/>
              <a:t>Arrhenatherum</a:t>
            </a:r>
            <a:r>
              <a:rPr lang="pl-PL" i="1" dirty="0" smtClean="0"/>
              <a:t> </a:t>
            </a:r>
            <a:r>
              <a:rPr lang="pl-PL" i="1" dirty="0" err="1" smtClean="0"/>
              <a:t>elatius</a:t>
            </a:r>
            <a:r>
              <a:rPr lang="pl-PL" dirty="0" smtClean="0"/>
              <a:t> ). Należy do grupy traw wysokich, tworzących luźne kępy. Wiosną wcześnie rozpoczyna wegetację (przy temp. powietrza 3-4 °C. Źle toleruje ostre i bezśnieżne zimy. Jest wrażliwy na przemarzanie ze względu na płytko umieszczone węzły krzewienia. Wykazuje też wrażliwość na spóźnione przymrozki wiosenne. Dobrze znosi okresy posuchy ale nie toleruje nadmiaru wody w glebie. Nie utrzymuje się na stanowiskach podmokłych. Najlepiej rośnie na glebach średnio zwięzłych przewiewnych, zasobnych w składniki pokarmowe i umiarkowanie wilgotnych. Jest gatunkiem światłolubnym i szybko opanowuje powierzchnię zasianą, przez co silnie ogranicza możliwości rozwoju innych składników mieszanki. Nie toleruje udeptywania i niskiego przygryzania -nadaje się tylko na łąki i GO.</a:t>
            </a:r>
          </a:p>
          <a:p>
            <a:r>
              <a:rPr lang="pl-PL" dirty="0" smtClean="0"/>
              <a:t> Na łąki, zwłaszcza posuszne, ilość rajgrasu zalecana do mieszanek jest wcale niemała (10-25% składu wagowego).</a:t>
            </a:r>
          </a:p>
          <a:p>
            <a:endParaRPr lang="pl-PL"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solidFill>
            <a:srgbClr val="FFFF00"/>
          </a:solidFill>
        </p:spPr>
        <p:txBody>
          <a:bodyPr/>
          <a:lstStyle/>
          <a:p>
            <a:r>
              <a:rPr lang="pl-PL" dirty="0" smtClean="0"/>
              <a:t>Gatunki traw</a:t>
            </a: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err="1" smtClean="0"/>
              <a:t>Festulolium</a:t>
            </a:r>
            <a:r>
              <a:rPr lang="pl-PL" dirty="0" smtClean="0"/>
              <a:t> (</a:t>
            </a:r>
            <a:r>
              <a:rPr lang="pl-PL" i="1" dirty="0" err="1" smtClean="0"/>
              <a:t>Festulolium</a:t>
            </a:r>
            <a:r>
              <a:rPr lang="pl-PL" i="1" dirty="0" smtClean="0"/>
              <a:t> </a:t>
            </a:r>
            <a:r>
              <a:rPr lang="pl-PL" i="1" dirty="0" err="1" smtClean="0"/>
              <a:t>braunii</a:t>
            </a:r>
            <a:r>
              <a:rPr lang="pl-PL" dirty="0" smtClean="0"/>
              <a:t>). Odmiany uzyskane wyłącznie na drodze hodowli są mieszańcami międzyrodzajowymi kostrzewy łąkowej z życicą wielokwiatową.</a:t>
            </a:r>
          </a:p>
          <a:p>
            <a:pPr>
              <a:buNone/>
            </a:pPr>
            <a:r>
              <a:rPr lang="pl-PL" dirty="0" smtClean="0"/>
              <a:t> Należą do traw wysokich, luźnokępkowych, z silnie rozwiniętym systemem korzeniowym. Cechą charakterystyczną mieszańców jest duży udział liści w zielonej masie w stosunku do pędów generatywnych. W początkowym okresie, po zasiewie, rośliny rozwijają się wolno, a w latach użytkowania, po koszeniach, szybko odrastają. Wymagania glebowe i nawozowe mają podobne do życicy wielokwiatowej. </a:t>
            </a:r>
          </a:p>
          <a:p>
            <a:pPr>
              <a:buNone/>
            </a:pPr>
            <a:r>
              <a:rPr lang="pl-PL" dirty="0" smtClean="0"/>
              <a:t>Nadają się do użytkowania kośnego (dają 4 pokosy) głównie na gruntach ornych, ale też można dodawać do mieszanek trawiasto-motylkowatych na łąki i pastwiska krótkotrwałe, zakładane na glebach mineralnych.</a:t>
            </a:r>
          </a:p>
          <a:p>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style>
          <a:lnRef idx="0">
            <a:schemeClr val="accent3"/>
          </a:lnRef>
          <a:fillRef idx="3">
            <a:schemeClr val="accent3"/>
          </a:fillRef>
          <a:effectRef idx="3">
            <a:schemeClr val="accent3"/>
          </a:effectRef>
          <a:fontRef idx="minor">
            <a:schemeClr val="lt1"/>
          </a:fontRef>
        </p:style>
        <p:txBody>
          <a:bodyPr/>
          <a:lstStyle/>
          <a:p>
            <a:r>
              <a:rPr lang="pl-PL" dirty="0" smtClean="0"/>
              <a:t>Motylkowate</a:t>
            </a:r>
            <a:endParaRPr lang="pl-PL" dirty="0"/>
          </a:p>
        </p:txBody>
      </p:sp>
      <p:sp>
        <p:nvSpPr>
          <p:cNvPr id="3" name="Symbol zastępczy zawartości 2"/>
          <p:cNvSpPr>
            <a:spLocks noGrp="1"/>
          </p:cNvSpPr>
          <p:nvPr>
            <p:ph idx="1"/>
          </p:nvPr>
        </p:nvSpPr>
        <p:spPr>
          <a:xfrm>
            <a:off x="457200" y="1600200"/>
            <a:ext cx="8229600" cy="5114948"/>
          </a:xfrm>
        </p:spPr>
        <p:txBody>
          <a:bodyPr>
            <a:normAutofit fontScale="40000" lnSpcReduction="20000"/>
          </a:bodyPr>
          <a:lstStyle/>
          <a:p>
            <a:pPr>
              <a:buNone/>
            </a:pPr>
            <a:r>
              <a:rPr lang="pl-PL" sz="5000" b="1" dirty="0" smtClean="0"/>
              <a:t>Koniczyna biała</a:t>
            </a:r>
            <a:r>
              <a:rPr lang="pl-PL" sz="5000" dirty="0" smtClean="0"/>
              <a:t> (</a:t>
            </a:r>
            <a:r>
              <a:rPr lang="pl-PL" sz="5000" i="1" dirty="0" smtClean="0"/>
              <a:t>Trifolium </a:t>
            </a:r>
            <a:r>
              <a:rPr lang="pl-PL" sz="5000" i="1" dirty="0" err="1" smtClean="0"/>
              <a:t>repens</a:t>
            </a:r>
            <a:r>
              <a:rPr lang="pl-PL" sz="5000" dirty="0" smtClean="0"/>
              <a:t> ). Powszechnie znana i ceniona wieloletnia roślina pastewna. Odrasta dzięki wytwarzaniu płożących pędów oraz odradza się poprzez samosiewy. Jej wartość pokarmowa jest bardzo duża, dostarcza bogatej w białko, dobrze strawnej i smacznej paszy. Wiosną zakwita wcześnie i jest żywo zielona do późnej jesieni. Dobrze wytrzymuje częste koszenie i wypasanie. </a:t>
            </a:r>
          </a:p>
          <a:p>
            <a:pPr>
              <a:buNone/>
            </a:pPr>
            <a:r>
              <a:rPr lang="pl-PL" sz="4200" dirty="0"/>
              <a:t>	</a:t>
            </a:r>
            <a:r>
              <a:rPr lang="pl-PL" sz="4200" dirty="0" smtClean="0"/>
              <a:t>K</a:t>
            </a:r>
            <a:r>
              <a:rPr lang="pl-PL" sz="5000" dirty="0" smtClean="0"/>
              <a:t>oniczyna biała nadają się przede wszystkim do mieszanek motylkowato-trawiastych na krótkotrwałe, 2- lub </a:t>
            </a:r>
            <a:r>
              <a:rPr lang="pl-PL" sz="5000" dirty="0"/>
              <a:t>3</a:t>
            </a:r>
            <a:r>
              <a:rPr lang="pl-PL" sz="5000" dirty="0" smtClean="0"/>
              <a:t>­letnie pastwiska polowe. Na łąki są mało przydatne, gdyż źle znoszą zacienienie roślin wysokich.</a:t>
            </a:r>
          </a:p>
          <a:p>
            <a:pPr>
              <a:buNone/>
            </a:pPr>
            <a:r>
              <a:rPr lang="pl-PL" sz="4200" dirty="0"/>
              <a:t>	</a:t>
            </a:r>
            <a:r>
              <a:rPr lang="pl-PL" sz="4200" dirty="0" smtClean="0"/>
              <a:t> </a:t>
            </a:r>
            <a:r>
              <a:rPr lang="pl-PL" sz="4200" u="sng" dirty="0" smtClean="0"/>
              <a:t>Odmiany drobnolistne </a:t>
            </a:r>
            <a:r>
              <a:rPr lang="pl-PL" sz="4200" dirty="0" smtClean="0"/>
              <a:t>tworzą wiele krótkich i delikatnych pędów, silnie zagęszczonych oraz liczne główki kwiatowe. Wolniej się też rozwijają, wykazują dużą trwałość, dlatego przydatne na długotrwałe pastwiska.</a:t>
            </a:r>
          </a:p>
          <a:p>
            <a:pPr>
              <a:buNone/>
            </a:pPr>
            <a:endParaRPr lang="pl-PL" sz="4200" dirty="0" smtClean="0"/>
          </a:p>
          <a:p>
            <a:pPr>
              <a:buNone/>
            </a:pPr>
            <a:r>
              <a:rPr lang="pl-PL" sz="4200" dirty="0"/>
              <a:t>	</a:t>
            </a:r>
            <a:r>
              <a:rPr lang="pl-PL" sz="4200" dirty="0" smtClean="0"/>
              <a:t> </a:t>
            </a:r>
            <a:r>
              <a:rPr lang="pl-PL" sz="4200" u="sng" dirty="0" smtClean="0"/>
              <a:t>Odmiany wielkolistne </a:t>
            </a:r>
            <a:r>
              <a:rPr lang="pl-PL" sz="4200" dirty="0" smtClean="0"/>
              <a:t>wytwarzają mniej rozłogów, rośliny są wyższe, tworzą większe i mniej liczne główki kwiatowe. Dynamiczniej się rozwijają i szybciej odrastają - nadają się głównie do mieszanek z trawami w krótkotrwałych uprawach polowych oraz na łąki.</a:t>
            </a:r>
          </a:p>
          <a:p>
            <a:pPr>
              <a:buNone/>
            </a:pPr>
            <a:endParaRPr lang="pl-PL" sz="4200" dirty="0" smtClean="0"/>
          </a:p>
          <a:p>
            <a:pPr>
              <a:buNone/>
            </a:pPr>
            <a:r>
              <a:rPr lang="pl-PL" sz="4200" dirty="0"/>
              <a:t>	</a:t>
            </a:r>
            <a:r>
              <a:rPr lang="pl-PL" sz="4200" dirty="0" smtClean="0"/>
              <a:t> </a:t>
            </a:r>
            <a:r>
              <a:rPr lang="pl-PL" sz="4200" u="sng" dirty="0" smtClean="0"/>
              <a:t>Odmiany średniolistne </a:t>
            </a:r>
            <a:r>
              <a:rPr lang="pl-PL" sz="4200" dirty="0" smtClean="0"/>
              <a:t>wykazują dobrą zdolność do zadarniania gleby lecz są stosunkowo mało trwałe. </a:t>
            </a:r>
          </a:p>
          <a:p>
            <a:pPr>
              <a:buNone/>
            </a:pPr>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28596" y="285728"/>
            <a:ext cx="8229600" cy="1143000"/>
          </a:xfrm>
        </p:spPr>
        <p:style>
          <a:lnRef idx="1">
            <a:schemeClr val="accent3"/>
          </a:lnRef>
          <a:fillRef idx="3">
            <a:schemeClr val="accent3"/>
          </a:fillRef>
          <a:effectRef idx="2">
            <a:schemeClr val="accent3"/>
          </a:effectRef>
          <a:fontRef idx="minor">
            <a:schemeClr val="lt1"/>
          </a:fontRef>
        </p:style>
        <p:txBody>
          <a:bodyPr/>
          <a:lstStyle/>
          <a:p>
            <a:r>
              <a:rPr lang="pl-PL" dirty="0" smtClean="0"/>
              <a:t>Motylkowate</a:t>
            </a:r>
            <a:endParaRPr lang="pl-PL" dirty="0"/>
          </a:p>
        </p:txBody>
      </p:sp>
      <p:sp>
        <p:nvSpPr>
          <p:cNvPr id="3" name="Symbol zastępczy zawartości 2"/>
          <p:cNvSpPr>
            <a:spLocks noGrp="1"/>
          </p:cNvSpPr>
          <p:nvPr>
            <p:ph idx="1"/>
          </p:nvPr>
        </p:nvSpPr>
        <p:spPr/>
        <p:txBody>
          <a:bodyPr>
            <a:normAutofit fontScale="85000" lnSpcReduction="20000"/>
          </a:bodyPr>
          <a:lstStyle/>
          <a:p>
            <a:pPr>
              <a:buNone/>
            </a:pPr>
            <a:r>
              <a:rPr lang="pl-PL" b="1" dirty="0" smtClean="0"/>
              <a:t>Koniczyna łąkowa (czerwona)</a:t>
            </a:r>
            <a:r>
              <a:rPr lang="pl-PL" dirty="0" smtClean="0"/>
              <a:t> (</a:t>
            </a:r>
            <a:r>
              <a:rPr lang="pl-PL" i="1" dirty="0" smtClean="0"/>
              <a:t>Trifolium </a:t>
            </a:r>
            <a:r>
              <a:rPr lang="pl-PL" i="1" dirty="0" err="1" smtClean="0"/>
              <a:t>pratense</a:t>
            </a:r>
            <a:r>
              <a:rPr lang="pl-PL" dirty="0" smtClean="0"/>
              <a:t>).Spośród gatunków motylkowatych drobnonasiennych jest najczęściej uprawianą rośliną w kraju. Wytwarza duży plon zielonej i suchej masy, zasobny w białko, sole mineralne i witaminy Wiosną rozwija się wcześnie, po skoszeniu szybko odrasta. Jej uprawa wzbogaca glebę w azot, polepsza strukturę. Odmiany koniczyny czerwonej są stosunkowo krótkotrwałe. Uprawia się je najczęściej na gruntach ornych w siewie czystym (jednogatunkowym) lub w mieszankach z trawami. W zakładaniu pastwisk trwałych są raczej nieprzydatne. </a:t>
            </a:r>
          </a:p>
          <a:p>
            <a:pPr>
              <a:buNone/>
            </a:pPr>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pl-PL" dirty="0" smtClean="0"/>
              <a:t>Motylkowate</a:t>
            </a:r>
            <a:endParaRPr lang="pl-PL" dirty="0"/>
          </a:p>
        </p:txBody>
      </p:sp>
      <p:sp>
        <p:nvSpPr>
          <p:cNvPr id="5" name="Symbol zastępczy zawartości 4"/>
          <p:cNvSpPr>
            <a:spLocks noGrp="1"/>
          </p:cNvSpPr>
          <p:nvPr>
            <p:ph idx="1"/>
          </p:nvPr>
        </p:nvSpPr>
        <p:spPr/>
        <p:txBody>
          <a:bodyPr>
            <a:normAutofit fontScale="77500" lnSpcReduction="20000"/>
          </a:bodyPr>
          <a:lstStyle/>
          <a:p>
            <a:r>
              <a:rPr lang="pl-PL" b="1" dirty="0" smtClean="0"/>
              <a:t>Koniczyna białoróżowa = szwedzka (</a:t>
            </a:r>
            <a:r>
              <a:rPr lang="pl-PL" b="1" i="1" dirty="0" smtClean="0"/>
              <a:t>Trifolium </a:t>
            </a:r>
            <a:r>
              <a:rPr lang="pl-PL" b="1" i="1" dirty="0" err="1" smtClean="0"/>
              <a:t>hybridum</a:t>
            </a:r>
            <a:r>
              <a:rPr lang="pl-PL" dirty="0" smtClean="0"/>
              <a:t>). Gatunek średnio wysoki. Posiada niezbyt głęboki, ale silnie rozgałęziony system korzeniowy Wykształca liczne, </a:t>
            </a:r>
            <a:r>
              <a:rPr lang="pl-PL" dirty="0" err="1" smtClean="0"/>
              <a:t>żywozielone</a:t>
            </a:r>
            <a:r>
              <a:rPr lang="pl-PL" dirty="0" smtClean="0"/>
              <a:t> łodygi, rozgałęzione i obficie ulistnione.</a:t>
            </a:r>
          </a:p>
          <a:p>
            <a:pPr>
              <a:buNone/>
            </a:pPr>
            <a:r>
              <a:rPr lang="pl-PL" dirty="0"/>
              <a:t>	</a:t>
            </a:r>
            <a:r>
              <a:rPr lang="pl-PL" dirty="0" smtClean="0"/>
              <a:t> Wśród wszystkich gatunków koniczyn zawiera najwięcej białka w masie roślinnej. Jest wytrzymała na niesprzyjające warunki klimatyczne. Posiada większe znaczenie gospodarcze na cięższych i wilgotniejszych glebach mineralnych oraz na torfach. W siedliskach zbyt suchych może ustępować z runi. Odgrywa ważną rolę na łąkach, podobnie jak koniczyna biała na pastwiskach. Można ją także uprawiać z trawami na gruntach ornych.</a:t>
            </a:r>
          </a:p>
          <a:p>
            <a:endParaRPr lang="pl-PL"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pl-PL" dirty="0" smtClean="0"/>
              <a:t>Motylkowate</a:t>
            </a: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Lucerna siewna</a:t>
            </a:r>
            <a:r>
              <a:rPr lang="pl-PL" dirty="0" smtClean="0"/>
              <a:t> (</a:t>
            </a:r>
            <a:r>
              <a:rPr lang="pl-PL" dirty="0" err="1" smtClean="0"/>
              <a:t>Medicago</a:t>
            </a:r>
            <a:r>
              <a:rPr lang="pl-PL" dirty="0" smtClean="0"/>
              <a:t> </a:t>
            </a:r>
            <a:r>
              <a:rPr lang="pl-PL" i="1" dirty="0" err="1" smtClean="0"/>
              <a:t>sativa</a:t>
            </a:r>
            <a:r>
              <a:rPr lang="pl-PL" dirty="0" smtClean="0"/>
              <a:t> )</a:t>
            </a:r>
            <a:r>
              <a:rPr lang="pl-PL" b="1" dirty="0" smtClean="0"/>
              <a:t>i lucerna mieszańcowa</a:t>
            </a:r>
            <a:r>
              <a:rPr lang="pl-PL" dirty="0" smtClean="0"/>
              <a:t>. Dobrze plonują na terenie prawie całej Polski (oprócz Pomorza i gór). Największe nasilenie uprawy i jednocześnie największe plony zielonki (do </a:t>
            </a:r>
            <a:r>
              <a:rPr lang="pl-PL" b="1" dirty="0" smtClean="0"/>
              <a:t>60 ton </a:t>
            </a:r>
            <a:r>
              <a:rPr lang="pl-PL" dirty="0" smtClean="0"/>
              <a:t>z ha) - środkowo-zachodnia Polska. </a:t>
            </a:r>
            <a:r>
              <a:rPr lang="pl-PL" dirty="0"/>
              <a:t>W</a:t>
            </a:r>
            <a:r>
              <a:rPr lang="pl-PL" dirty="0" smtClean="0"/>
              <a:t>ysokobiałkowa pasza objętościowa w postaci zielonki, siana lub sianokiszonki</a:t>
            </a:r>
            <a:r>
              <a:rPr lang="pl-PL" dirty="0"/>
              <a:t> </a:t>
            </a:r>
            <a:r>
              <a:rPr lang="pl-PL" dirty="0" smtClean="0"/>
              <a:t>- znajduje duże uznanie rolników w żywieniu bydła mlecznego i opasowego, a także owiec. Relatywnie najwięcej </a:t>
            </a:r>
            <a:r>
              <a:rPr lang="pl-PL" u="sng" dirty="0" smtClean="0"/>
              <a:t>białka</a:t>
            </a:r>
            <a:r>
              <a:rPr lang="pl-PL" dirty="0" smtClean="0"/>
              <a:t> znajduje się w liściach i kwiatostanach (25-32%); dwukrotnie mniej w łodygach (bo aż 40-50% włókna). Produkując siano lub sianokiszonki z lucerny należy ograniczać straty najwartościowszych części roślin, tzn. liści. Lucernę użytkuje się najczęściej dwa lub trzy lata, a w sprzyjających warunkach dłużej.</a:t>
            </a:r>
          </a:p>
          <a:p>
            <a:r>
              <a:rPr lang="pl-PL" dirty="0" smtClean="0"/>
              <a:t>Po zaoraniu lucernika uzyskuje się bardzo dobre stanowisko, o wyraźnie poprawionej żyzności gleby. Na zaoranym 1 ha pola pozostaje w glebie 8 ton masy korzeniowej, co pozwala na ograniczenie dawek nawożenia mineralnego dla roślin następczych.</a:t>
            </a:r>
          </a:p>
          <a:p>
            <a:endParaRPr lang="pl-PL"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Inne</a:t>
            </a:r>
            <a:endParaRPr lang="pl-PL" dirty="0"/>
          </a:p>
        </p:txBody>
      </p:sp>
      <p:sp>
        <p:nvSpPr>
          <p:cNvPr id="3" name="Symbol zastępczy zawartości 2"/>
          <p:cNvSpPr>
            <a:spLocks noGrp="1"/>
          </p:cNvSpPr>
          <p:nvPr>
            <p:ph idx="1"/>
          </p:nvPr>
        </p:nvSpPr>
        <p:spPr/>
        <p:txBody>
          <a:bodyPr>
            <a:normAutofit fontScale="92500" lnSpcReduction="20000"/>
          </a:bodyPr>
          <a:lstStyle/>
          <a:p>
            <a:r>
              <a:rPr lang="pl-PL" dirty="0" smtClean="0"/>
              <a:t>Grupę traw i motylkowatych, która z punktu widzenia hodowli jest obiektem mniejszego zainteresowania i objawia się małą liczbą odmian uprawnych, o mniejszym zróżnicowaniu właściwości użytkowych, tworzą następujące gatunki: mietlica biaława, kostrzewa czerwona, rajgras wyniosły, stokłosa bezostna, wyczyniec łąkowy, koniczyna szwedzka, komonica rożkowa, lucerna chmielowa. Odmiany tych gatunków są jednak bardzo ważnym elementem składowym runi łąk i pastwisk.</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0" y="0"/>
            <a:ext cx="9144000" cy="714356"/>
          </a:xfrm>
        </p:spPr>
        <p:txBody>
          <a:bodyPr>
            <a:normAutofit/>
          </a:bodyPr>
          <a:lstStyle/>
          <a:p>
            <a:r>
              <a:rPr lang="pl-PL" sz="2800" b="1" dirty="0" smtClean="0">
                <a:solidFill>
                  <a:srgbClr val="FF0000"/>
                </a:solidFill>
              </a:rPr>
              <a:t>Odmiany traw i motylkowatych drobnonasiennych</a:t>
            </a:r>
            <a:endParaRPr lang="pl-PL" sz="2800" b="1" dirty="0">
              <a:solidFill>
                <a:srgbClr val="FF0000"/>
              </a:solidFill>
            </a:endParaRPr>
          </a:p>
        </p:txBody>
      </p:sp>
      <p:sp>
        <p:nvSpPr>
          <p:cNvPr id="2" name="Symbol zastępczy zawartości 1"/>
          <p:cNvSpPr>
            <a:spLocks noGrp="1"/>
          </p:cNvSpPr>
          <p:nvPr>
            <p:ph idx="1"/>
          </p:nvPr>
        </p:nvSpPr>
        <p:spPr>
          <a:xfrm>
            <a:off x="0" y="571480"/>
            <a:ext cx="9144000" cy="6286520"/>
          </a:xfrm>
        </p:spPr>
        <p:txBody>
          <a:bodyPr>
            <a:noAutofit/>
          </a:bodyPr>
          <a:lstStyle/>
          <a:p>
            <a:endParaRPr lang="pl-PL" sz="900" b="1" dirty="0" smtClean="0"/>
          </a:p>
          <a:p>
            <a:pPr>
              <a:buNone/>
            </a:pPr>
            <a:r>
              <a:rPr lang="pl-PL" sz="900" b="1" dirty="0" smtClean="0"/>
              <a:t/>
            </a:r>
            <a:br>
              <a:rPr lang="pl-PL" sz="900" b="1" dirty="0" smtClean="0"/>
            </a:br>
            <a:r>
              <a:rPr lang="pl-PL" sz="2000" b="1" dirty="0" smtClean="0"/>
              <a:t>Na łąkach i pastwiskach tylko 15 gatunków, ze względu na odpowiednią wartość ma znaczenie praktyczne. W intensywnej produkcji pasz wykorzystuje się najczęściej (kostrzewa łąkowa, kostrzewa trzcinowa, kupkówka pospolita, tymotka łąkowa, życica trwała, życica wielokwiatowa)</a:t>
            </a:r>
          </a:p>
          <a:p>
            <a:pPr>
              <a:buNone/>
            </a:pPr>
            <a:r>
              <a:rPr lang="pl-PL" sz="2000" b="1" dirty="0" smtClean="0"/>
              <a:t>     Również w obrębie grupy motylkowatych drobnonasiennych jedynie 6 gatunków cechuje się odpowiednią wartością pastewną </a:t>
            </a:r>
            <a:r>
              <a:rPr lang="pl-PL" sz="2000" b="1" dirty="0" smtClean="0"/>
              <a:t>m.in. koniczyna </a:t>
            </a:r>
            <a:r>
              <a:rPr lang="pl-PL" sz="2000" b="1" dirty="0" smtClean="0"/>
              <a:t>czerwona, koniczyna biała, lucerna;</a:t>
            </a:r>
          </a:p>
          <a:p>
            <a:pPr>
              <a:buNone/>
            </a:pPr>
            <a:r>
              <a:rPr lang="pl-PL" sz="2000" b="1" dirty="0" smtClean="0"/>
              <a:t>	Na trwałe łąki i pastwiska należy umiejętnie dobierać gatunki, charakteryzujące się:</a:t>
            </a:r>
          </a:p>
          <a:p>
            <a:pPr>
              <a:buNone/>
            </a:pPr>
            <a:r>
              <a:rPr lang="pl-PL" sz="2000" b="1" dirty="0" smtClean="0"/>
              <a:t> • zbliżonymi wymaganiami klimatycznymi i glebowymi</a:t>
            </a:r>
          </a:p>
          <a:p>
            <a:pPr>
              <a:buNone/>
            </a:pPr>
            <a:r>
              <a:rPr lang="pl-PL" sz="2000" b="1" dirty="0" smtClean="0"/>
              <a:t> • przydatnością do określonego sposobu użytkowania</a:t>
            </a:r>
          </a:p>
          <a:p>
            <a:pPr>
              <a:buNone/>
            </a:pPr>
            <a:r>
              <a:rPr lang="pl-PL" sz="2000" b="1" dirty="0" smtClean="0"/>
              <a:t> • zgodnym rytmem rozwoju</a:t>
            </a:r>
          </a:p>
          <a:p>
            <a:pPr>
              <a:buNone/>
            </a:pPr>
            <a:r>
              <a:rPr lang="pl-PL" sz="2000" b="1" dirty="0" smtClean="0"/>
              <a:t> • długotrwałością i stabilnością plonowania.</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linds(horizontal)">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linds(horizont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linds(horizont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linds(horizont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linds(horizont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linds(horizontal)">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blinds(horizontal)">
                                      <p:cBhvr>
                                        <p:cTn id="3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normAutofit fontScale="62500" lnSpcReduction="20000"/>
          </a:bodyPr>
          <a:lstStyle/>
          <a:p>
            <a:pPr algn="ctr">
              <a:buNone/>
            </a:pPr>
            <a:r>
              <a:rPr lang="pl-PL" sz="7600" b="1" dirty="0" smtClean="0">
                <a:solidFill>
                  <a:schemeClr val="accent4">
                    <a:lumMod val="75000"/>
                  </a:schemeClr>
                </a:solidFill>
              </a:rPr>
              <a:t> EFEKTYWNOŚĆ W NASIENNICTWIE  TRAW</a:t>
            </a:r>
          </a:p>
          <a:p>
            <a:r>
              <a:rPr lang="pl-PL" sz="3600" dirty="0" smtClean="0"/>
              <a:t>W Polsce wzrost areału </a:t>
            </a:r>
            <a:r>
              <a:rPr lang="pl-PL" sz="3600" b="1" dirty="0" smtClean="0"/>
              <a:t>uprawy traw na nasiona </a:t>
            </a:r>
            <a:r>
              <a:rPr lang="pl-PL" sz="3600" dirty="0" smtClean="0"/>
              <a:t>wydaje się właściwy i korzystny. Po dużym „dołku" związanym z transformacją obecnie koniunktura wyraźnie się polepsza. W kraju wzrasta zainteresowanie produkcją mleka i bydła rzeźnego, rośnie ranga ekologii i zieleni trawnikowej. W latach 70. byliśmy jednym z największych producentów i eksporterów europejskich. Dziś jesteśmy dużym importerem nasion. W 2004r. około 50% nasion traw na naszym rynku pochodziło z importu. Przyszedł czas, abyśmy powrócili na swoją pozycję liczącego się producenta w Europie. Dla tych celów musimy jednak zademonstrować podwyższoną efektywność produkcji.</a:t>
            </a:r>
          </a:p>
          <a:p>
            <a:r>
              <a:rPr lang="pl-PL" sz="3600" dirty="0" smtClean="0"/>
              <a:t>Na powodzenie w nasiennictwie traw składa się wiele elementów. To specjalizacja trudna, związana z dużą kulturą gleby i doświadczeniem producenta, często nabywanym poprzez pokolenia. Instrukcje uprawy traw wydają się zachęcające do ich uprawy. Jednak instrukcja zazwyczaj nie wystarcza, aby szybko wejść na wysoki poziom efektywności, czyli wysokodochodowej produkcji.</a:t>
            </a:r>
          </a:p>
          <a:p>
            <a:pPr>
              <a:buNone/>
            </a:pPr>
            <a:endParaRPr lang="pl-PL" sz="3600" dirty="0">
              <a:solidFill>
                <a:schemeClr val="accent4">
                  <a:lumMod val="75000"/>
                </a:schemeClr>
              </a:solidFill>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p:tgtEl>
                                          <p:spTgt spid="3">
                                            <p:txEl>
                                              <p:pRg st="1" end="1"/>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p:tgtEl>
                                          <p:spTgt spid="3">
                                            <p:txEl>
                                              <p:pRg st="2" end="2"/>
                                            </p:txEl>
                                          </p:spTgt>
                                        </p:tgtEl>
                                        <p:attrNameLst>
                                          <p:attrName>ppt_y</p:attrName>
                                        </p:attrNameLst>
                                      </p:cBhvr>
                                      <p:tavLst>
                                        <p:tav tm="0">
                                          <p:val>
                                            <p:strVal val="ppt_y"/>
                                          </p:val>
                                        </p:tav>
                                        <p:tav tm="100000">
                                          <p:val>
                                            <p:strVal val="1+ppt_h/2"/>
                                          </p:val>
                                        </p:tav>
                                      </p:tavLst>
                                    </p:anim>
                                    <p:set>
                                      <p:cBhvr>
                                        <p:cTn id="20"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5" presetClass="exit" presetSubtype="10" fill="hold" grpId="1" nodeType="clickEffect">
                                  <p:stCondLst>
                                    <p:cond delay="0"/>
                                  </p:stCondLst>
                                  <p:childTnLst>
                                    <p:animEffect transition="out" filter="checkerboard(across)">
                                      <p:cBhvr>
                                        <p:cTn id="24" dur="500"/>
                                        <p:tgtEl>
                                          <p:spTgt spid="3">
                                            <p:txEl>
                                              <p:pRg st="0" end="0"/>
                                            </p:txEl>
                                          </p:spTgt>
                                        </p:tgtEl>
                                      </p:cBhvr>
                                    </p:animEffect>
                                    <p:set>
                                      <p:cBhvr>
                                        <p:cTn id="25"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5" presetClass="exit" presetSubtype="10" fill="hold" grpId="1" nodeType="clickEffect">
                                  <p:stCondLst>
                                    <p:cond delay="0"/>
                                  </p:stCondLst>
                                  <p:childTnLst>
                                    <p:animEffect transition="out" filter="checkerboard(across)">
                                      <p:cBhvr>
                                        <p:cTn id="29" dur="500"/>
                                        <p:tgtEl>
                                          <p:spTgt spid="3">
                                            <p:txEl>
                                              <p:pRg st="1" end="1"/>
                                            </p:txEl>
                                          </p:spTgt>
                                        </p:tgtEl>
                                      </p:cBhvr>
                                    </p:animEffect>
                                    <p:set>
                                      <p:cBhvr>
                                        <p:cTn id="30"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5" presetClass="exit" presetSubtype="10" fill="hold" grpId="1" nodeType="clickEffect">
                                  <p:stCondLst>
                                    <p:cond delay="0"/>
                                  </p:stCondLst>
                                  <p:childTnLst>
                                    <p:animEffect transition="out" filter="checkerboard(across)">
                                      <p:cBhvr>
                                        <p:cTn id="34" dur="500"/>
                                        <p:tgtEl>
                                          <p:spTgt spid="3">
                                            <p:txEl>
                                              <p:pRg st="2" end="2"/>
                                            </p:txEl>
                                          </p:spTgt>
                                        </p:tgtEl>
                                      </p:cBhvr>
                                    </p:animEffect>
                                    <p:set>
                                      <p:cBhvr>
                                        <p:cTn id="35"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8" presetClass="exit" presetSubtype="16" fill="hold" grpId="2" nodeType="clickEffect">
                                  <p:stCondLst>
                                    <p:cond delay="0"/>
                                  </p:stCondLst>
                                  <p:childTnLst>
                                    <p:animEffect transition="out" filter="diamond(in)">
                                      <p:cBhvr>
                                        <p:cTn id="39" dur="2000"/>
                                        <p:tgtEl>
                                          <p:spTgt spid="3">
                                            <p:txEl>
                                              <p:pRg st="0" end="0"/>
                                            </p:txEl>
                                          </p:spTgt>
                                        </p:tgtEl>
                                      </p:cBhvr>
                                    </p:animEffect>
                                    <p:set>
                                      <p:cBhvr>
                                        <p:cTn id="40"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8" presetClass="exit" presetSubtype="16" fill="hold" grpId="2" nodeType="clickEffect">
                                  <p:stCondLst>
                                    <p:cond delay="0"/>
                                  </p:stCondLst>
                                  <p:childTnLst>
                                    <p:animEffect transition="out" filter="diamond(in)">
                                      <p:cBhvr>
                                        <p:cTn id="44" dur="2000"/>
                                        <p:tgtEl>
                                          <p:spTgt spid="3">
                                            <p:txEl>
                                              <p:pRg st="1" end="1"/>
                                            </p:txEl>
                                          </p:spTgt>
                                        </p:tgtEl>
                                      </p:cBhvr>
                                    </p:animEffect>
                                    <p:set>
                                      <p:cBhvr>
                                        <p:cTn id="45"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8" presetClass="exit" presetSubtype="16" fill="hold" grpId="2" nodeType="clickEffect">
                                  <p:stCondLst>
                                    <p:cond delay="0"/>
                                  </p:stCondLst>
                                  <p:childTnLst>
                                    <p:animEffect transition="out" filter="diamond(in)">
                                      <p:cBhvr>
                                        <p:cTn id="49" dur="2000"/>
                                        <p:tgtEl>
                                          <p:spTgt spid="3">
                                            <p:txEl>
                                              <p:pRg st="2" end="2"/>
                                            </p:txEl>
                                          </p:spTgt>
                                        </p:tgtEl>
                                      </p:cBhvr>
                                    </p:animEffect>
                                    <p:set>
                                      <p:cBhvr>
                                        <p:cTn id="50"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normAutofit fontScale="90000"/>
          </a:bodyPr>
          <a:lstStyle/>
          <a:p>
            <a:r>
              <a:rPr lang="pl-PL" b="1" dirty="0" smtClean="0">
                <a:solidFill>
                  <a:schemeClr val="accent1">
                    <a:lumMod val="75000"/>
                  </a:schemeClr>
                </a:solidFill>
              </a:rPr>
              <a:t>Wybór gleby i stanowisko</a:t>
            </a:r>
            <a:r>
              <a:rPr lang="pl-PL" dirty="0" smtClean="0">
                <a:solidFill>
                  <a:schemeClr val="accent1">
                    <a:lumMod val="75000"/>
                  </a:schemeClr>
                </a:solidFill>
              </a:rPr>
              <a:t/>
            </a:r>
            <a:br>
              <a:rPr lang="pl-PL" dirty="0" smtClean="0">
                <a:solidFill>
                  <a:schemeClr val="accent1">
                    <a:lumMod val="75000"/>
                  </a:schemeClr>
                </a:solidFill>
              </a:rPr>
            </a:br>
            <a:endParaRPr lang="pl-PL" dirty="0"/>
          </a:p>
        </p:txBody>
      </p:sp>
      <p:sp>
        <p:nvSpPr>
          <p:cNvPr id="3" name="Symbol zastępczy zawartości 2"/>
          <p:cNvSpPr>
            <a:spLocks noGrp="1"/>
          </p:cNvSpPr>
          <p:nvPr>
            <p:ph idx="1"/>
          </p:nvPr>
        </p:nvSpPr>
        <p:spPr/>
        <p:txBody>
          <a:bodyPr>
            <a:normAutofit fontScale="62500" lnSpcReduction="20000"/>
          </a:bodyPr>
          <a:lstStyle/>
          <a:p>
            <a:r>
              <a:rPr lang="pl-PL" dirty="0" smtClean="0"/>
              <a:t>Trawy </a:t>
            </a:r>
            <a:r>
              <a:rPr lang="pl-PL" dirty="0" smtClean="0"/>
              <a:t>na nasiona najczęściej uprawiamy w cyklach trzyletnich: rok siewu i dwa-trzy lata zbioru. Wyjątek stanowią życice wielokwiatowe uprawiane w cyklach krótkotrwałych: </a:t>
            </a:r>
            <a:r>
              <a:rPr lang="pl-PL" dirty="0" smtClean="0"/>
              <a:t>1- , 2- rocznych</a:t>
            </a:r>
            <a:r>
              <a:rPr lang="pl-PL" dirty="0" smtClean="0"/>
              <a:t>. Ze względu na wieloletniość należy pod trawy wybierać stanowiska żyzne </a:t>
            </a:r>
            <a:r>
              <a:rPr lang="pl-PL" dirty="0" smtClean="0"/>
              <a:t>o </a:t>
            </a:r>
            <a:r>
              <a:rPr lang="pl-PL" dirty="0" smtClean="0"/>
              <a:t>dużej kulturze gleby, po roślinach okopowych, względnie krzyżowych. Strączkowe są także korzystne, ale należy skontrolować glebowe zasoby azotu, by nie dopuszczać (przed kwitnieniem) do </a:t>
            </a:r>
            <a:r>
              <a:rPr lang="pl-PL" dirty="0" smtClean="0"/>
              <a:t>wylegania. </a:t>
            </a:r>
            <a:r>
              <a:rPr lang="pl-PL" dirty="0" smtClean="0"/>
              <a:t>Założenie plantacji jest formą inwestycji; nie warto więc inwestować w słabe </a:t>
            </a:r>
            <a:r>
              <a:rPr lang="pl-PL" dirty="0" smtClean="0"/>
              <a:t>i pod </a:t>
            </a:r>
            <a:r>
              <a:rPr lang="pl-PL" dirty="0" smtClean="0"/>
              <a:t>względem niedostatecznego uwilgotnienia.</a:t>
            </a:r>
          </a:p>
          <a:p>
            <a:r>
              <a:rPr lang="pl-PL" dirty="0" smtClean="0"/>
              <a:t>W ostatnich latach nękają nasz kraj susze kwietniowo-majowe. W okresie strzelania w źdźbło trawy mają duże zapotrzebowanie na wodę i często ten czynnik decyduje o powodzeniu w uzyskiwaniu wysokich plonów. Opłacalnym zabiegiem w okresach </a:t>
            </a:r>
            <a:r>
              <a:rPr lang="pl-PL" dirty="0" smtClean="0"/>
              <a:t>suszy jest deszczowanie. </a:t>
            </a:r>
            <a:r>
              <a:rPr lang="pl-PL" dirty="0" smtClean="0"/>
              <a:t>Przy deszczowaniu plon mógłby wzrastać o 30-50%. W tym elemencie technologii brak jest badań i obliczeń ekonomicznych.</a:t>
            </a:r>
          </a:p>
          <a:p>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solidFill>
                  <a:schemeClr val="accent1">
                    <a:lumMod val="75000"/>
                  </a:schemeClr>
                </a:solidFill>
              </a:rPr>
              <a:t>Wybór gleby i stanowisko</a:t>
            </a:r>
            <a:r>
              <a:rPr lang="pl-PL" dirty="0" smtClean="0">
                <a:solidFill>
                  <a:schemeClr val="accent1">
                    <a:lumMod val="75000"/>
                  </a:schemeClr>
                </a:solidFill>
              </a:rPr>
              <a:t/>
            </a:r>
            <a:br>
              <a:rPr lang="pl-PL" dirty="0" smtClean="0">
                <a:solidFill>
                  <a:schemeClr val="accent1">
                    <a:lumMod val="75000"/>
                  </a:schemeClr>
                </a:solidFill>
              </a:rPr>
            </a:br>
            <a:endParaRPr lang="pl-PL" dirty="0"/>
          </a:p>
        </p:txBody>
      </p:sp>
      <p:sp>
        <p:nvSpPr>
          <p:cNvPr id="3" name="Symbol zastępczy zawartości 2"/>
          <p:cNvSpPr>
            <a:spLocks noGrp="1"/>
          </p:cNvSpPr>
          <p:nvPr>
            <p:ph idx="1"/>
          </p:nvPr>
        </p:nvSpPr>
        <p:spPr>
          <a:xfrm>
            <a:off x="457200" y="1071546"/>
            <a:ext cx="8229600" cy="5054617"/>
          </a:xfrm>
        </p:spPr>
        <p:txBody>
          <a:bodyPr>
            <a:normAutofit fontScale="62500" lnSpcReduction="20000"/>
          </a:bodyPr>
          <a:lstStyle/>
          <a:p>
            <a:r>
              <a:rPr lang="pl-PL" dirty="0" smtClean="0"/>
              <a:t>Czynnością podstawową </a:t>
            </a:r>
            <a:r>
              <a:rPr lang="pl-PL" dirty="0" smtClean="0"/>
              <a:t>dla </a:t>
            </a:r>
            <a:r>
              <a:rPr lang="pl-PL" dirty="0" smtClean="0"/>
              <a:t>pól przeznaczanych pod plantacje traw powinno być przedsiewne stosowanie </a:t>
            </a:r>
            <a:r>
              <a:rPr lang="pl-PL" dirty="0" err="1" smtClean="0"/>
              <a:t>Roundupu</a:t>
            </a:r>
            <a:r>
              <a:rPr lang="pl-PL" dirty="0" smtClean="0"/>
              <a:t>. Dawka 3 l/ha, o ile dodamy do oprysku ok. 10 kg siarczanu amonu, jest efektywna i niedroga. Przy silnie zaperzonych polach powinniśmy zabieg wykonać nawet dwukrotnie w odstępach </a:t>
            </a:r>
            <a:r>
              <a:rPr lang="pl-PL" dirty="0" smtClean="0"/>
              <a:t>3-tygodniowych</a:t>
            </a:r>
            <a:r>
              <a:rPr lang="pl-PL" dirty="0" smtClean="0"/>
              <a:t>. </a:t>
            </a:r>
            <a:r>
              <a:rPr lang="pl-PL" dirty="0" smtClean="0"/>
              <a:t>Siew </a:t>
            </a:r>
            <a:r>
              <a:rPr lang="pl-PL" dirty="0" smtClean="0"/>
              <a:t>można rozpocząć po 10 dniach. Czyste pole od obcych traw to podstawa, aby myśleć o efektywnej produkcji nasiennej. W uprawie poszczególnych gatunków i odmian traw zastrzeżona jest nadmierna obecność obcych traw.</a:t>
            </a:r>
          </a:p>
          <a:p>
            <a:r>
              <a:rPr lang="pl-PL" dirty="0" smtClean="0"/>
              <a:t>Uwaga - </a:t>
            </a:r>
            <a:r>
              <a:rPr lang="pl-PL" dirty="0" smtClean="0"/>
              <a:t>nie każda odmiana, a nawet gatunek trawy sprawdza się, czyli wysoko plonuje w każdym rejonie Polski. Sukces w nasiennictwie zależy często od mikrorejonów. Dobrze jest sprawdzać w próbnych uprawach różne odmiany aby trafić na najwłaściwszą </a:t>
            </a:r>
            <a:r>
              <a:rPr lang="pl-PL" dirty="0" smtClean="0"/>
              <a:t>we właściwych warunkach. </a:t>
            </a:r>
            <a:r>
              <a:rPr lang="pl-PL" dirty="0" smtClean="0"/>
              <a:t>W tym celu powinny być </a:t>
            </a:r>
            <a:r>
              <a:rPr lang="pl-PL" dirty="0" smtClean="0"/>
              <a:t>prowadzone </a:t>
            </a:r>
            <a:r>
              <a:rPr lang="pl-PL" dirty="0" smtClean="0"/>
              <a:t>doświadczenia rozpoznawcze, które jednak w Polsce nie są organizowane. Często rolnik, przyjmując odmianę do reprodukcji, nic nie wie o jej plonowaniu</a:t>
            </a:r>
            <a:r>
              <a:rPr lang="pl-PL" dirty="0" smtClean="0"/>
              <a:t>. </a:t>
            </a:r>
            <a:r>
              <a:rPr lang="pl-PL" dirty="0" smtClean="0"/>
              <a:t>Sukces dużego rozprzestrzenienia w uprawie uzyskują tylko niektóre odmiany. Spadki plonu w stosunku do potencjału biologicznego związane są często z lokalnie występującymi chorobami lub </a:t>
            </a:r>
            <a:r>
              <a:rPr lang="pl-PL" dirty="0" smtClean="0"/>
              <a:t>szkodnikami.(czyt. </a:t>
            </a:r>
            <a:r>
              <a:rPr lang="pl-PL" dirty="0" smtClean="0"/>
              <a:t>M. Prończuk).</a:t>
            </a:r>
          </a:p>
          <a:p>
            <a:endParaRPr lang="pl-P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normAutofit fontScale="55000" lnSpcReduction="20000"/>
          </a:bodyPr>
          <a:lstStyle/>
          <a:p>
            <a:r>
              <a:rPr lang="pl-PL" sz="8600" b="1" dirty="0" smtClean="0">
                <a:solidFill>
                  <a:schemeClr val="accent6">
                    <a:lumMod val="75000"/>
                  </a:schemeClr>
                </a:solidFill>
              </a:rPr>
              <a:t>Materiał siewny i siew</a:t>
            </a:r>
            <a:endParaRPr lang="pl-PL" sz="8600" dirty="0" smtClean="0">
              <a:solidFill>
                <a:schemeClr val="accent6">
                  <a:lumMod val="75000"/>
                </a:schemeClr>
              </a:solidFill>
            </a:endParaRPr>
          </a:p>
          <a:p>
            <a:r>
              <a:rPr lang="pl-PL" dirty="0" smtClean="0"/>
              <a:t>Materiał siewny wybranej do reprodukcji odmiany powinien mieć udokumentowane pochodzenie. Uprawa traw nasiennych podlega urzędowej kwalifikacji polowej. Rolnik kontraktujący uprawę zabezpiecza sobie odbiór nasion poprzez umowę z hodowcą lub przedsiębiorstwem nasiennym. Zleceniodawca powinien pomóc rolnikowi w optymalnej decyzji, zaznajomić z właściwościami proponowanej do uprawy odmiany i do­starczyć wysokiej jakości materiał siewny l tu są nie zawsze dostrzegane szczegóły które mają istotny wpływ na efektywność produkcji. Istotną rzeczą jest czystość wysiewanych nasion, a przede wszystkimi brak innych niepożądanych traw w materiale siewnym. </a:t>
            </a:r>
          </a:p>
          <a:p>
            <a:r>
              <a:rPr lang="pl-PL" dirty="0" smtClean="0"/>
              <a:t>W ostatnich latach w Europie, a częściowo także w Polsce, stosowane są tzw. zbożowe technologie upraw. Na plantacjach traw nie przewiduje się szerokich międzyrzędzi (zalecanych w latach siedemdziesiątych) i prac pielęgnacyjnych ręcznych. Innym elementem zmian jest zalecenie, aby w pierwszym roku siewu pole nie pozostawało bezprodukcyjne - co jeszcze do niedawna było normą, a niekiedy dotyczy jeszcze dzi­siaj uprawy wiechliny łąkowej. Obniżce kosztów produkcji służą wsiewki traw w zboża, rzepak lub różne rośliny warzywne, a także czyste siewy wczesnoletnie, po zbiorze np. wczesnych ziemniaków lub późnoletnie wysiewy życic wielokwiatowych i trwałych.</a:t>
            </a:r>
          </a:p>
          <a:p>
            <a:r>
              <a:rPr lang="pl-PL" dirty="0" smtClean="0"/>
              <a:t>Normy wysiewu nasion traw na plantacjach zależą od kultury pola i agresywności rośliny ochronnej. Generalnie należy dążyć do obniżania norm wysiewu traw. W ten sposób dajemy szansę lepszego krzewienia się roślin. Nawożenie w okresie instala­cji plantacji powinno spowodować wytworzenie jesienią silnych, grubych i zdrowych pędów. Tylko dorodne pędy przechodzą jarowizację jesienną, co decyduje o przy­szłorocznych plonach, choć w mniejszym stopniu dotyczy to życic wielokwiatowych i trwałych. Te ostatnie częściowo jarowizują wiosną. Producentów nie powinno cieszyć zbyt duże zagęszczenie roślin na plantacji traw typu „szczotki". Pokrycie roślinnością jest najlepsze, jeśli nie przekracza 80% powierzchni.</a:t>
            </a:r>
          </a:p>
          <a:p>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pl-PL" sz="2400" b="1" dirty="0" smtClean="0"/>
              <a:t>TRAWY PRZYDATNE NA PASTWISKA l ICH UŻYTKOWANIE</a:t>
            </a:r>
            <a:endParaRPr lang="pl-PL" sz="2400" dirty="0" smtClean="0"/>
          </a:p>
        </p:txBody>
      </p:sp>
      <p:sp>
        <p:nvSpPr>
          <p:cNvPr id="3" name="Symbol zastępczy zawartości 2"/>
          <p:cNvSpPr>
            <a:spLocks noGrp="1"/>
          </p:cNvSpPr>
          <p:nvPr>
            <p:ph idx="1"/>
          </p:nvPr>
        </p:nvSpPr>
        <p:spPr/>
        <p:txBody>
          <a:bodyPr>
            <a:normAutofit fontScale="55000" lnSpcReduction="20000"/>
          </a:bodyPr>
          <a:lstStyle/>
          <a:p>
            <a:r>
              <a:rPr lang="pl-PL" sz="2500" dirty="0" smtClean="0"/>
              <a:t>Zielonka </a:t>
            </a:r>
            <a:r>
              <a:rPr lang="pl-PL" sz="2500" dirty="0" smtClean="0"/>
              <a:t>pastwiskowa jest jedną z najlepszych, jeśli nie najlepszą paszą zalicza­ną do objętościowych soczystych. Krowa może jej pobrać dziennie nawet do 70 kg (około 14-16 kg suchej masy), z której jest w stanie wyprodukować 18-20 kg mleka. W przypadku wydajności większych konieczne jest dokarmianie zwierząt paszami skoncentrowanymi.</a:t>
            </a:r>
          </a:p>
          <a:p>
            <a:r>
              <a:rPr lang="pl-PL" sz="2500" dirty="0" smtClean="0"/>
              <a:t>Dobre pastwisko to przede wszystkim odpowiednio skomponowana pod względem gatunkowym i odmianowym ruń. Dla większości przeżuwaczy w tym zwłaszcza bydła, kryteria te spełnia ruń, w składzie której dominują trawy (60-70%), rośliny motylko­wate (10-30%) z niewielkim udziałem ziół, stanowiących komponent smakowo-dietetyczny. Trawy decydują o wielkości plonu oraz wartości energetycznej zielonki pastwiskowej. Mimo występowania na pastwiskach wielu gatunków traw, najwartościowszymi i zalecanymi do stosowania w mieszankach pastwiskowych są:</a:t>
            </a:r>
            <a:r>
              <a:rPr lang="pl-PL" sz="2500" b="1" dirty="0" smtClean="0"/>
              <a:t>1. życica trwała, 2. wiechlina łąkowa, 3. kupków­ka pospolita, 4. kostrzewa łąkowa, 5. tymotka łąkowa, 6. mietlica olbrzymia (m. biaława), 7. kostrzewa czerwona (forma rozłogowa). </a:t>
            </a:r>
            <a:r>
              <a:rPr lang="pl-PL" sz="2500" dirty="0" smtClean="0"/>
              <a:t>Z roślin motylkowatych bezwzględnie zaś </a:t>
            </a:r>
            <a:r>
              <a:rPr lang="pl-PL" sz="2500" b="1" dirty="0" smtClean="0"/>
              <a:t>koniczyna biała.</a:t>
            </a:r>
            <a:endParaRPr lang="pl-PL" sz="2500" dirty="0" smtClean="0"/>
          </a:p>
          <a:p>
            <a:r>
              <a:rPr lang="pl-PL" sz="2500" dirty="0" smtClean="0"/>
              <a:t>Dobrą trwałość runi oraz jej korzystny skład botaniczny można utrzymać stosując zmienne </a:t>
            </a:r>
            <a:r>
              <a:rPr lang="pl-PL" sz="2500" b="1" dirty="0" smtClean="0"/>
              <a:t>kośno-pastwiskowe użytkowanie.</a:t>
            </a:r>
            <a:r>
              <a:rPr lang="pl-PL" sz="2500" dirty="0" smtClean="0"/>
              <a:t> Polega ono na pastwiskowym użytkowaniu danej powierzchni przez 1 -3 lata, a następnie przejście, w tym samym wymiarze czasu, na użytkowanie kośne. Jeżeli warunki na to nie pozwalają, należy urządzać pastwiska trwałe.</a:t>
            </a:r>
          </a:p>
          <a:p>
            <a:r>
              <a:rPr lang="pl-PL" sz="2500" dirty="0" smtClean="0"/>
              <a:t>Z wielu względów (organizacyjnych, gospodarczych, efektywności żywienia), pastwiska najlepiej zakładać w bezpośrednim sąsiedztwie obór. Zależnie od jakości gleby (jej żyzności), poziomu nawożenia i zaopatrzenia roślin w wodę, na jednym hektarze dobrego pastwiska można wyżywić, w sezonie pastwiskowym trwającym 160-170 dni, około 3 DJP (duża jednostka przeliczeniowa równa zwierzęciu o masie ciała 500 kg) i uzyskać 7-8, a nawet 10 tyś. kg mleka z 1 ha. </a:t>
            </a:r>
          </a:p>
          <a:p>
            <a:endParaRPr lang="pl-PL" sz="25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357166"/>
            <a:ext cx="8229600" cy="114300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pl-PL" sz="2400" b="1" dirty="0" smtClean="0"/>
              <a:t>TRAWY PRZYDATNE NA PASTWISKA l ICH UŻYTKOWANIE</a:t>
            </a:r>
            <a:endParaRPr lang="pl-PL" sz="2400" dirty="0"/>
          </a:p>
        </p:txBody>
      </p:sp>
      <p:sp>
        <p:nvSpPr>
          <p:cNvPr id="3" name="Symbol zastępczy zawartości 2"/>
          <p:cNvSpPr>
            <a:spLocks noGrp="1"/>
          </p:cNvSpPr>
          <p:nvPr>
            <p:ph idx="1"/>
          </p:nvPr>
        </p:nvSpPr>
        <p:spPr/>
        <p:txBody>
          <a:bodyPr>
            <a:normAutofit fontScale="47500" lnSpcReduction="20000"/>
          </a:bodyPr>
          <a:lstStyle/>
          <a:p>
            <a:r>
              <a:rPr lang="pl-PL" dirty="0" smtClean="0"/>
              <a:t>Najlepszy jest </a:t>
            </a:r>
            <a:r>
              <a:rPr lang="pl-PL" b="1" dirty="0" smtClean="0"/>
              <a:t>kwaterowy sposób wypasu</a:t>
            </a:r>
            <a:r>
              <a:rPr lang="pl-PL" dirty="0" smtClean="0"/>
              <a:t>, polegający na trwałym podzieleniu pastwiska na 6-14 możliwie równych kwater i ich kolejnym spasaniu. Najlepiej jeżeli kwatery mają kształt prostokąta o stosunku boków jak 1:2-3 (np. 50 m szerokości i 100-150 m długości). Liczbę kwater, na jaką należy podzielić pastwisko, trzeba ustalić na podstawie 3 podstawowych danych: niezbędnej liczby dni odrastania runi do dojrzałości pastwiskowej (najdłużej ok. 5 tygodni), czasu spasania jednej kwatery w rotacji (od 2 do 5 dni) i liczby wypasanych stad zwierząt (najczęściej 1). W nowoczesnej gospodarce pastwiskowej czas spasania jednej kwatery w rotacji wynosi 4-5 dni. Na dobrym pastwisku można uzyskać 5-6 rotacji (</a:t>
            </a:r>
            <a:r>
              <a:rPr lang="pl-PL" dirty="0" err="1" smtClean="0"/>
              <a:t>spasań</a:t>
            </a:r>
            <a:r>
              <a:rPr lang="pl-PL" dirty="0" smtClean="0"/>
              <a:t>) w sezonie pastwiskowym.</a:t>
            </a:r>
          </a:p>
          <a:p>
            <a:r>
              <a:rPr lang="pl-PL" dirty="0" smtClean="0"/>
              <a:t>Innym zalecanym sposobem wypasu jest </a:t>
            </a:r>
            <a:r>
              <a:rPr lang="pl-PL" b="1" dirty="0" smtClean="0"/>
              <a:t>dawkowanie (wydzielanie) paszy za pomocą przenośnego ogrodzenia elektrycznego.</a:t>
            </a:r>
            <a:r>
              <a:rPr lang="pl-PL" dirty="0" smtClean="0"/>
              <a:t> Sposób ten polega na codziennym, 1 -2-krotnym wydzielaniu zwierzętom określonej powierzchni pastwiska za pomocą przenośnego ogrodzenia elektrycznego. Na podstawie badań stwierdzono, że na pastwisku czwartej runi (bez miejsc niezadarnionych) każdy 1 cm wysokości jej głównej masy, bez uwzględnienia pojedynczych roślin i ich części wyrastających ponad główną masę, odpowiada plonowi ok. 0,6 tony zielonki na 1 ha. Wskazówka ta ułatwia odpowiednie kierowanie wypasem. Jeżeli np. powierzchnia zadarniona stanowi 90 albo 70% to wówczas 1 cm wysokości głównej masy runi odpowiada plonowi odpowiednio 0,54 i 0,42 t zielonki z 1 ha [(0,6tx90%):100 =0,54].</a:t>
            </a:r>
          </a:p>
          <a:p>
            <a:endParaRPr lang="pl-PL"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pl-PL" sz="2400" b="1" dirty="0" smtClean="0"/>
              <a:t>TRAWY PRZYDATNE NA PASTWISKA l ICH UŻYTKOWANIE</a:t>
            </a:r>
            <a:endParaRPr lang="pl-PL" sz="2400" dirty="0"/>
          </a:p>
        </p:txBody>
      </p:sp>
      <p:sp>
        <p:nvSpPr>
          <p:cNvPr id="3" name="Symbol zastępczy zawartości 2"/>
          <p:cNvSpPr>
            <a:spLocks noGrp="1"/>
          </p:cNvSpPr>
          <p:nvPr>
            <p:ph idx="1"/>
          </p:nvPr>
        </p:nvSpPr>
        <p:spPr/>
        <p:txBody>
          <a:bodyPr>
            <a:normAutofit fontScale="77500" lnSpcReduction="20000"/>
          </a:bodyPr>
          <a:lstStyle/>
          <a:p>
            <a:r>
              <a:rPr lang="pl-PL" dirty="0" smtClean="0"/>
              <a:t>Trzeba wyraźnie stwierdzić, że wypas sposobem dawkowania paszy nie jest drogi, </a:t>
            </a:r>
            <a:r>
              <a:rPr lang="pl-PL" dirty="0" err="1" smtClean="0"/>
              <a:t>ate</a:t>
            </a:r>
            <a:r>
              <a:rPr lang="pl-PL" dirty="0" smtClean="0"/>
              <a:t> wymaga od rolnika bardzo dobrej znajomości potrzeb pokarmowych stada, możliwości plonotwórczych pastwiska oraz dość precyzyjnej oceny wielkości aktualnego plonu.</a:t>
            </a:r>
          </a:p>
          <a:p>
            <a:r>
              <a:rPr lang="pl-PL" dirty="0" smtClean="0"/>
              <a:t>Sama organizacja wypasu jest prawie identyczna i tylko nieznacznie różni się w za­leżności od stosowanego w gospodarstwie sposobu wypasu oraz rodzaju wypasa­nych zwierząt. Jej główne zasady są więc na różnych pastwiskach wspólne i ich oma­wianie najlepiej rozpocząć od okresu wiosennego, który jest najważniejszy w gospo­darce pastwiskowej, bowiem popełnionych w tym czasie błędów często nie da się wy­eliminować nawet przez cały sezon.</a:t>
            </a:r>
            <a:endParaRPr lang="pl-PL"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pl-PL" sz="2400" b="1" dirty="0" smtClean="0"/>
              <a:t>TRAWY PRZYDATNE NA PASTWISKA l ICH UŻYTKOWANIE</a:t>
            </a:r>
            <a:endParaRPr lang="pl-PL" sz="2400" dirty="0"/>
          </a:p>
        </p:txBody>
      </p:sp>
      <p:sp>
        <p:nvSpPr>
          <p:cNvPr id="3" name="Symbol zastępczy zawartości 2"/>
          <p:cNvSpPr>
            <a:spLocks noGrp="1"/>
          </p:cNvSpPr>
          <p:nvPr>
            <p:ph idx="1"/>
          </p:nvPr>
        </p:nvSpPr>
        <p:spPr/>
        <p:txBody>
          <a:bodyPr>
            <a:normAutofit fontScale="77500" lnSpcReduction="20000"/>
          </a:bodyPr>
          <a:lstStyle/>
          <a:p>
            <a:endParaRPr lang="pl-PL" b="1" dirty="0" smtClean="0"/>
          </a:p>
          <a:p>
            <a:r>
              <a:rPr lang="pl-PL" b="1" dirty="0" smtClean="0"/>
              <a:t>Przede wszystkim nie zwlekać z rozpoczęciem wypasu wiosną! </a:t>
            </a:r>
            <a:r>
              <a:rPr lang="pl-PL" dirty="0" smtClean="0"/>
              <a:t>Podstawowym kryterium rozpoczęcia wiosennego wypasu jest wysokość roślin wynosząca ok. 10-12 </a:t>
            </a:r>
            <a:r>
              <a:rPr lang="pl-PL" dirty="0" err="1" smtClean="0"/>
              <a:t>cm</a:t>
            </a:r>
            <a:r>
              <a:rPr lang="pl-PL" dirty="0" smtClean="0"/>
              <a:t>. Mniejszym złem jest zbyt wczesne rozpoczęcie wypasu niż zbyt późne.</a:t>
            </a:r>
          </a:p>
          <a:p>
            <a:r>
              <a:rPr lang="pl-PL" dirty="0" smtClean="0"/>
              <a:t>Okres od pierwszego dnia wyjścia zwierząt na pastwisko do czasu pełnego żywienia zielonką nazywany jest okresem przejściowym z żywienia zimowego na letnie. Okres ten jest niezwykle ważny i powinien trwać około 1 tygodnia. Stopniowe przejście z żywienia zimowego paszami konserwowanymi na żywienie letnie zielonką pastwiskową związane jest ze stopniowym wytwarzaniem w żwaczu określonej mikroflory.</a:t>
            </a:r>
          </a:p>
          <a:p>
            <a:endParaRPr lang="pl-PL" dirty="0" smtClean="0"/>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pl-PL" sz="2400" b="1" dirty="0" smtClean="0"/>
              <a:t>TRAWY PRZYDATNE NA PASTWISKA l ICH UŻYTKOWANIE</a:t>
            </a:r>
            <a:endParaRPr lang="pl-PL" sz="2400" dirty="0"/>
          </a:p>
        </p:txBody>
      </p:sp>
      <p:sp>
        <p:nvSpPr>
          <p:cNvPr id="3" name="Symbol zastępczy zawartości 2"/>
          <p:cNvSpPr>
            <a:spLocks noGrp="1"/>
          </p:cNvSpPr>
          <p:nvPr>
            <p:ph idx="1"/>
          </p:nvPr>
        </p:nvSpPr>
        <p:spPr/>
        <p:txBody>
          <a:bodyPr>
            <a:normAutofit fontScale="62500" lnSpcReduction="20000"/>
          </a:bodyPr>
          <a:lstStyle/>
          <a:p>
            <a:r>
              <a:rPr lang="pl-PL" dirty="0" smtClean="0"/>
              <a:t>Do sezonu pastwiskowego należy również przygotować zwierzęta, a zwłaszcza sprawdzić stan racic i w razie potrzeby dokonać ich korekty, przyciąć ostro zakończone rogi, zwłaszcza sztukom nadmiernie pobudliwym oraz zastosować środki przeciw gzom.</a:t>
            </a:r>
          </a:p>
          <a:p>
            <a:r>
              <a:rPr lang="pl-PL" dirty="0" smtClean="0"/>
              <a:t>Na każdym, nawet najlepszym pastwisku część roślin nie jest zjadana (są to najczęściej rośliny przestarzałe, kłujące, zabrudzone odchodami itp.) i pozostaje jako tzw., niedojady. Na dobrym pastwisku (właściwie urządzonym, użytkowanym i pielęgno­wanym) ilość niedojadów nie powinna przekraczać 15% plonu ogólnego. Najlepsze wykorzystanie zielonki pastwiskowej przez zwierzęta zachodzi wówczas, kiedy wyso­kość głównej masy runi wynosi około 15cm (ruń z przewagą życicy trwałej lub wiechliny łąkowej) i 18-20 cm (ruń z przewagą kupkówki pospolitej), czyli wówczas, kiedy ruń znajduje się w stadium tzw. dojrzałości pastwiskowej. Na takiej runi zwierzęta najchętniej się pasą, w krótkim czasie się najadają, a zawarte w niej składniki pokarmowe są dobrze trawione i wykorzystywane. Wysokość runi po spasieniu nie powinna być niższa jak 5-6cm.</a:t>
            </a:r>
            <a:endParaRPr lang="pl-PL"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pl-PL" sz="2400" b="1" dirty="0" smtClean="0"/>
              <a:t>TRAWY PRZYDATNE NA PASTWISKA l ICH UŻYTKOWANIE</a:t>
            </a:r>
            <a:endParaRPr lang="pl-PL" sz="2400" dirty="0"/>
          </a:p>
        </p:txBody>
      </p:sp>
      <p:sp>
        <p:nvSpPr>
          <p:cNvPr id="3" name="Symbol zastępczy zawartości 2"/>
          <p:cNvSpPr>
            <a:spLocks noGrp="1"/>
          </p:cNvSpPr>
          <p:nvPr>
            <p:ph idx="1"/>
          </p:nvPr>
        </p:nvSpPr>
        <p:spPr/>
        <p:txBody>
          <a:bodyPr>
            <a:normAutofit fontScale="62500" lnSpcReduction="20000"/>
          </a:bodyPr>
          <a:lstStyle/>
          <a:p>
            <a:r>
              <a:rPr lang="pl-PL" dirty="0" smtClean="0"/>
              <a:t>Czas pasienia się zwierząt (pobierania paszy) w ciągu dnia nie powinien być długi. Do pełnego najedzenia się potrzeba zwierzęciu około 8-10, a maksymalnie 12 godzin. Zadaniem rolnika jest stworzenie zwierzętom warunków do pełnego najedzenia się w tym czasie, a zatem, jak już wspomniano, ruń pastwiskowa musi być odpowiednio gęsta i wysoka. Często spotykane przekonanie, że im ruń jest wyższa tym zwierzęta szybciej się najedzą, jest błędne. Zwierzęta pasące się na runi wysokiej zjadają tylko jej górne piętro (listki traw), co sprawia, że odgryzane kęsy są niewielkie i w czasie 8-10 godz. nie są w stanie pobrać potrzebnej im ilości paszy. Podobna sytuacja, lecz z innych względów, zachodzi kiedy spasana zwierzętami ruń jest zbyt niska. Praktyko­wane wówczas wydłużanie czasu pasienia, niekiedy aż do wypasu całodobowego nie przynosi spodziewanych efektów, ponieważ zwierzęta po określonym czasie pobiera­nia paszy przystępują do jej przeżuwania. Zarówno w pierwszym jak i drugim przypad­ku, schodzące z pastwiska zwierzęta nie są najedzone</a:t>
            </a:r>
            <a:r>
              <a:rPr lang="pl-PL" dirty="0" smtClean="0"/>
              <a:t>.</a:t>
            </a:r>
            <a:endParaRPr lang="pl-PL"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9144000" cy="6771084"/>
          </a:xfrm>
          <a:prstGeom prst="rect">
            <a:avLst/>
          </a:prstGeom>
          <a:solidFill>
            <a:srgbClr val="FFC000"/>
          </a:solidFill>
        </p:spPr>
        <p:txBody>
          <a:bodyPr wrap="square">
            <a:spAutoFit/>
          </a:bodyPr>
          <a:lstStyle/>
          <a:p>
            <a:endParaRPr lang="pl-PL" b="1" dirty="0" smtClean="0"/>
          </a:p>
          <a:p>
            <a:endParaRPr lang="pl-PL" b="1" dirty="0" smtClean="0"/>
          </a:p>
          <a:p>
            <a:endParaRPr lang="pl-PL" b="1" dirty="0" smtClean="0"/>
          </a:p>
          <a:p>
            <a:pPr>
              <a:buFont typeface="Arial" pitchFamily="34" charset="0"/>
              <a:buChar char="•"/>
            </a:pPr>
            <a:r>
              <a:rPr lang="pl-PL" b="1" dirty="0" smtClean="0"/>
              <a:t> </a:t>
            </a:r>
            <a:r>
              <a:rPr lang="pl-PL" sz="2000" b="1" dirty="0" smtClean="0"/>
              <a:t>Na łąkach kośnych [co najmniej dwa pokosy w okresie </a:t>
            </a:r>
            <a:r>
              <a:rPr lang="pl-PL" sz="2000" b="1" dirty="0" err="1" smtClean="0"/>
              <a:t>weg</a:t>
            </a:r>
            <a:r>
              <a:rPr lang="pl-PL" sz="2000" b="1" dirty="0" smtClean="0"/>
              <a:t>.], powinny przeważać trawy wysokie, dostarczające obfitej masy roślinnej, np.: kostrzewa łąkowa, tymotka łąkowa, kupkówka </a:t>
            </a:r>
            <a:r>
              <a:rPr lang="pl-PL" sz="2000" b="1" dirty="0" err="1" smtClean="0"/>
              <a:t>posplita</a:t>
            </a:r>
            <a:r>
              <a:rPr lang="pl-PL" sz="2000" b="1" dirty="0" smtClean="0"/>
              <a:t>. Nie może jednak zabraknąć traw niskich, dających mocne zadarnienie i bogato ulistnionych [ życica trwała, wiechlina łąkowa i kostrzew czerwona]</a:t>
            </a:r>
          </a:p>
          <a:p>
            <a:endParaRPr lang="pl-PL" sz="2000" b="1" dirty="0" smtClean="0"/>
          </a:p>
          <a:p>
            <a:endParaRPr lang="pl-PL" sz="2000" b="1" dirty="0" smtClean="0"/>
          </a:p>
          <a:p>
            <a:pPr>
              <a:buFont typeface="Arial" pitchFamily="34" charset="0"/>
              <a:buChar char="•"/>
            </a:pPr>
            <a:r>
              <a:rPr lang="pl-PL" sz="2000" b="1" dirty="0" smtClean="0"/>
              <a:t> Na pastwiska wysiewa się mieszanki gwarantujące ruń niewysoką, wyrównaną i zwartą, obficie ulistnioną. Musi ona zawierać rośliny znoszące udeptywanie i częste przygryzanie przez zwierzęta, tj. życicę trwałą, wiechlinę łąkową i kostrzewę czerwoną. Trawy wysokie (kostrzewa łąkowa, tymotka łąkowa, kupkówka pospolita) są dodatkiem tych mieszanek.</a:t>
            </a:r>
          </a:p>
          <a:p>
            <a:endParaRPr lang="pl-PL" sz="2000" b="1" dirty="0" smtClean="0"/>
          </a:p>
          <a:p>
            <a:endParaRPr lang="pl-PL" sz="2000" b="1" dirty="0" smtClean="0"/>
          </a:p>
          <a:p>
            <a:endParaRPr lang="pl-PL" sz="2000" b="1" dirty="0" smtClean="0"/>
          </a:p>
          <a:p>
            <a:endParaRPr lang="pl-PL" sz="2000" b="1" dirty="0" smtClean="0"/>
          </a:p>
          <a:p>
            <a:pPr>
              <a:buFont typeface="Arial" pitchFamily="34" charset="0"/>
              <a:buChar char="•"/>
            </a:pPr>
            <a:r>
              <a:rPr lang="pl-PL" sz="2000" b="1" dirty="0" smtClean="0"/>
              <a:t> Mieszanki przeznaczone do użytkowania zmiennego, tj. kośno-pastwiskowego powinny się składać w równych częściach z roślin wysokich i niskich. Cechy pośrednie w/</a:t>
            </a:r>
            <a:r>
              <a:rPr lang="pl-PL" sz="2000" b="1" dirty="0" err="1" smtClean="0"/>
              <a:t>w</a:t>
            </a:r>
            <a:r>
              <a:rPr lang="pl-PL" sz="2000" b="1" dirty="0" smtClean="0"/>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pl-PL" sz="2000" b="1" dirty="0" smtClean="0"/>
              <a:t>TRAWY PRZYDATNE NA PASTWISKA l ICH UŻYTKOWANIE</a:t>
            </a:r>
            <a:endParaRPr lang="pl-PL" sz="2000" dirty="0"/>
          </a:p>
        </p:txBody>
      </p:sp>
      <p:sp>
        <p:nvSpPr>
          <p:cNvPr id="3" name="Symbol zastępczy zawartości 2"/>
          <p:cNvSpPr>
            <a:spLocks noGrp="1"/>
          </p:cNvSpPr>
          <p:nvPr>
            <p:ph idx="1"/>
          </p:nvPr>
        </p:nvSpPr>
        <p:spPr/>
        <p:txBody>
          <a:bodyPr>
            <a:normAutofit fontScale="62500" lnSpcReduction="20000"/>
          </a:bodyPr>
          <a:lstStyle/>
          <a:p>
            <a:r>
              <a:rPr lang="pl-PL" dirty="0" smtClean="0"/>
              <a:t>Wysokie i pełnowartościowe pod względem chemicznym i botanicznym plony z pastwisk można uzyskać stosując odpowiednie nawożenie, zwłaszcza trzema podstawowymi składnikami NPK. Mogą być one stosowane w nawozach mineralnych albo naturalnych, Na pastwiska nie wolno stosować obornika bez uprzedniego kompostowania. </a:t>
            </a:r>
            <a:r>
              <a:rPr lang="pl-PL" b="1" dirty="0" smtClean="0"/>
              <a:t>Nawozów naturalnych nie można stosować w sezonie pastwiskowym na spasane kwatery czy części pastwiska! </a:t>
            </a:r>
            <a:r>
              <a:rPr lang="pl-PL" dirty="0" smtClean="0"/>
              <a:t>Najlepsze efekty w gospodarce pastwiskowej uzyskuje się stosując nawozy mineralne szybkodziałające, w tym zwłaszcza nawozy azotowe, z uwagi na dużą dynamiczność użytkowania runi pastwiskowej. Azot decydująco wpływa na wielkość i jakość pozyski­wanych plonów. Stwierdzono bowiem, że najbardziej wdzięczną grupą roślin za nawożenie azotem są trawy Bujnie się rozwijając, wypierają z runi rośliny motylkowate oraz zioła. Nawożąc pastwiska należy pamiętać, że są one codziennie nawożone pozostawianymi przez zwierzęta odchodami, w których znajdują się znaczne ilości składników pokarmowych roślin. Określono, że jedna krowa w sezonie pastwiskowym pozostawia w odchodach około 40 kg azotu (N), około 5 kg fosforu (P) i około 15 kg potasu (K).</a:t>
            </a:r>
          </a:p>
          <a:p>
            <a:endParaRPr lang="pl-PL"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pl-PL" sz="2400" b="1" dirty="0" smtClean="0"/>
              <a:t>TRAWY PRZYDATNE NA PASTWISKA l ICH UŻYTKOWANIE</a:t>
            </a:r>
            <a:endParaRPr lang="pl-PL" sz="2400" dirty="0"/>
          </a:p>
        </p:txBody>
      </p:sp>
      <p:sp>
        <p:nvSpPr>
          <p:cNvPr id="3" name="Symbol zastępczy zawartości 2"/>
          <p:cNvSpPr>
            <a:spLocks noGrp="1"/>
          </p:cNvSpPr>
          <p:nvPr>
            <p:ph idx="1"/>
          </p:nvPr>
        </p:nvSpPr>
        <p:spPr/>
        <p:txBody>
          <a:bodyPr>
            <a:normAutofit fontScale="77500" lnSpcReduction="20000"/>
          </a:bodyPr>
          <a:lstStyle/>
          <a:p>
            <a:r>
              <a:rPr lang="pl-PL" dirty="0" smtClean="0"/>
              <a:t>Wysoka opłacalność żywienia pastwiskowego, oprócz dostępnej doskonałej paszy zależy również od zaopatrzenia zwierząt w wodę. </a:t>
            </a:r>
          </a:p>
          <a:p>
            <a:r>
              <a:rPr lang="pl-PL" dirty="0" smtClean="0"/>
              <a:t>Dla przykładu, jedna krowa w ciągu dnia potrzebuje około 60 litrów wody Pamiętajmy-wypasane zwierzęta, a zwłaszcza krowy nie mogą upominać się a nawet czekać na wodę lecz woda powinna czekać na zwierzęta.</a:t>
            </a:r>
          </a:p>
          <a:p>
            <a:r>
              <a:rPr lang="pl-PL" dirty="0" smtClean="0"/>
              <a:t>Trawy stanowią najwartościowszą grupę roślin na pastwiskach, ponieważ zdecydowanie wpływają na wielkość i jakość plonów, są przez zwierzęta chętnie zjadane, dobrze zadarniają pastwisko, ich intensywna wegetacja przebiega od wczesnych dni wiosny do późnej jesieni. Decydują również o trwałości pastwiska i wielu jego funkcjach pozaprodukcyjnych. </a:t>
            </a:r>
          </a:p>
          <a:p>
            <a:endParaRPr lang="pl-PL" dirty="0" smtClean="0"/>
          </a:p>
          <a:p>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pl-PL" sz="3100" b="1" dirty="0" smtClean="0"/>
              <a:t>CHOROBY   TRAW  W UPRAWIE NA NASIONA</a:t>
            </a:r>
            <a:r>
              <a:rPr lang="pl-PL" dirty="0" smtClean="0"/>
              <a:t/>
            </a:r>
            <a:br>
              <a:rPr lang="pl-PL" dirty="0" smtClean="0"/>
            </a:br>
            <a:endParaRPr lang="pl-PL" dirty="0"/>
          </a:p>
        </p:txBody>
      </p:sp>
      <p:sp>
        <p:nvSpPr>
          <p:cNvPr id="4" name="Tytuł 1"/>
          <p:cNvSpPr>
            <a:spLocks noGrp="1"/>
          </p:cNvSpPr>
          <p:nvPr>
            <p:ph idx="1"/>
          </p:nvPr>
        </p:nvSpPr>
        <p:spPr/>
        <p:txBody>
          <a:bodyPr>
            <a:normAutofit fontScale="62500" lnSpcReduction="20000"/>
          </a:bodyPr>
          <a:lstStyle/>
          <a:p>
            <a:pPr>
              <a:buNone/>
            </a:pPr>
            <a:r>
              <a:rPr lang="pl-PL" dirty="0" smtClean="0"/>
              <a:t/>
            </a:r>
            <a:br>
              <a:rPr lang="pl-PL" dirty="0" smtClean="0"/>
            </a:br>
            <a:r>
              <a:rPr lang="pl-PL" b="1" dirty="0" smtClean="0"/>
              <a:t>Pleśń śniegowa</a:t>
            </a:r>
            <a:r>
              <a:rPr lang="pl-PL" dirty="0" smtClean="0"/>
              <a:t> do niedawna była główna chorobą traw. Występowała na plantacjach nasiennych prawie w każdym roku wiosną. Duże szkody stwierdzano, gdy śnieg dłużej zaległ na polu. W ostatnich latach nastąpiły zmiany w klimacie Polski. Zimy stały się łagodne, pokrywa śniegu zalega krótko i szkody spowodowane pleśnią na plantacjach obserwujemy rzadziej. W dni słoneczne obserwować można na zamarłych roślinach pomarańczowo zabarwione skupienia zarodników grzyba. Pleśń śniegowa może wystąpić na wszystkich gatunkach traw, a stopień uszkodzenia zależy od kondycji roślin przed zimą. Poza tym odporność traw obniża się wraz z wiekiem plantacji. Choroba powoduje największe szkody na życicy trwałej, zwłaszcza wtedy gdy plantacja jesienią została nadmiernie nawieziona azotem, a wyrośnięte rośliny nie zostały skoszone przed zimą. Uszkodzenia mogą wówczas sięgać nawet 90% powierzchni plantacji. Odmiany życicy różnią się odpornością na pleśń. Bardziej podatne okazały się odmiany wczesne.</a:t>
            </a:r>
          </a:p>
          <a:p>
            <a:endParaRPr lang="pl-PL"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pl-PL" sz="3100" b="1" dirty="0" smtClean="0"/>
              <a:t>CHOROBY   TRAW  W UPRAWIE NA NASIONA</a:t>
            </a:r>
            <a:r>
              <a:rPr lang="pl-PL" dirty="0" smtClean="0"/>
              <a:t/>
            </a:r>
            <a:br>
              <a:rPr lang="pl-PL" dirty="0" smtClean="0"/>
            </a:b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Mączniak prawdziwy jest</a:t>
            </a:r>
            <a:r>
              <a:rPr lang="pl-PL" dirty="0" smtClean="0"/>
              <a:t> popularną chorobą liści traw na plantacjach obficie nawiezionych azotem. Objawy choroby w postaci białych skupień zarodników grzyba sprawiają wrażenie jakby rośliny byty posypane mąką. Silnie porażone liście, pokryte białym nalotem zmieniają zabarwienie na żółte, a potem zamierają. Choroba zaczyna się rozwijać na dolnych liściach i stopniowo postępuje na wyżej położone liście. Objawy na plantacjach nasiennych nasilają się w okresie kłoszenia i kwitnienia traw oraz drugi raz wczesną jesienią na odrastających po zbiorach roślinach. Porażenie jesienne jest szczególnie groźne dla wiechliny łąkowej, ponieważ wpływa na gorsze wykłoszenie się plantacji w roku następnym. Przy silnym porażeniu straty plonu nasion mogą sięgać nawet 80% w pierwszym roku zbioru. Chorobie sprzyja obniżona cyrkulacja powietrza, umiarkowana wilgotność i cień, jaki stwarza duże zagęszczenie tanu. Spośród traw najbardziej podatne są dwa gatunki: wiechlina łąkowa i kupkówka pospolita.</a:t>
            </a:r>
          </a:p>
          <a:p>
            <a:endParaRPr lang="pl-PL"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pl-PL" sz="3100" b="1" dirty="0" smtClean="0"/>
              <a:t>CHOROBY   TRAW  W UPRAWIE NA NASIONA</a:t>
            </a:r>
            <a:r>
              <a:rPr lang="pl-PL" dirty="0" smtClean="0"/>
              <a:t/>
            </a:r>
            <a:br>
              <a:rPr lang="pl-PL" dirty="0" smtClean="0"/>
            </a:br>
            <a:endParaRPr lang="pl-PL" dirty="0"/>
          </a:p>
        </p:txBody>
      </p:sp>
      <p:sp>
        <p:nvSpPr>
          <p:cNvPr id="3" name="Symbol zastępczy zawartości 2"/>
          <p:cNvSpPr>
            <a:spLocks noGrp="1"/>
          </p:cNvSpPr>
          <p:nvPr>
            <p:ph idx="1"/>
          </p:nvPr>
        </p:nvSpPr>
        <p:spPr/>
        <p:txBody>
          <a:bodyPr>
            <a:normAutofit fontScale="77500" lnSpcReduction="20000"/>
          </a:bodyPr>
          <a:lstStyle/>
          <a:p>
            <a:r>
              <a:rPr lang="pl-PL" b="1" dirty="0" smtClean="0"/>
              <a:t>Sporysz traw</a:t>
            </a:r>
            <a:r>
              <a:rPr lang="pl-PL" dirty="0" smtClean="0"/>
              <a:t> jest chorobą kwiatostanów, którą powoduje </a:t>
            </a:r>
            <a:r>
              <a:rPr lang="pl-PL" i="1" dirty="0" err="1" smtClean="0"/>
              <a:t>Claviceps</a:t>
            </a:r>
            <a:r>
              <a:rPr lang="pl-PL" i="1" dirty="0" smtClean="0"/>
              <a:t> </a:t>
            </a:r>
            <a:r>
              <a:rPr lang="pl-PL" i="1" dirty="0" err="1" smtClean="0"/>
              <a:t>purpurea</a:t>
            </a:r>
            <a:r>
              <a:rPr lang="pl-PL" dirty="0" smtClean="0"/>
              <a:t>. Choroba znana jest bardziej u zbóż, ponieważ przetrwalniki grzyba, fioletowo-czarne </a:t>
            </a:r>
            <a:r>
              <a:rPr lang="pl-PL" dirty="0" err="1" smtClean="0"/>
              <a:t>sklerocja</a:t>
            </a:r>
            <a:r>
              <a:rPr lang="pl-PL" dirty="0" smtClean="0"/>
              <a:t> w kształcie rożka, są bardziej widoczne na porażonych kłosach. U traw sporysz tworzy przeważnie małe przetrwalniki o wymiarach mniejszych od ziarniaków i ukryte w plewkach, co bardzo utrudnia stwierdzenie porażenia nie tylko w polu, ale i w laboratorium. Choroba w ostatnich latach rozprzestrzeniła się w </a:t>
            </a:r>
            <a:r>
              <a:rPr lang="pl-PL" dirty="0" smtClean="0"/>
              <a:t>Polsce ( </a:t>
            </a:r>
            <a:r>
              <a:rPr lang="pl-PL" dirty="0" smtClean="0"/>
              <a:t>do 35% </a:t>
            </a:r>
            <a:r>
              <a:rPr lang="pl-PL" dirty="0" smtClean="0"/>
              <a:t>u niektórych </a:t>
            </a:r>
            <a:r>
              <a:rPr lang="pl-PL" dirty="0" smtClean="0"/>
              <a:t>odmian życicy a u wiechliny łąkowej nawet do 60</a:t>
            </a:r>
            <a:r>
              <a:rPr lang="pl-PL" dirty="0" smtClean="0"/>
              <a:t>% - po </a:t>
            </a:r>
            <a:r>
              <a:rPr lang="pl-PL" dirty="0" smtClean="0"/>
              <a:t>ulewnych </a:t>
            </a:r>
            <a:r>
              <a:rPr lang="pl-PL" dirty="0" smtClean="0"/>
              <a:t>deszczach). </a:t>
            </a:r>
            <a:r>
              <a:rPr lang="pl-PL" dirty="0" smtClean="0"/>
              <a:t>Najbardziej groźny jest sporysz dla wiechliny łąkowej ze względu na szczególną podatność tego gatunku oraz na małe rozmiary przetrwalników, ukryte w plewkach.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pl-PL" sz="3100" b="1" dirty="0" smtClean="0"/>
              <a:t>CHOROBY   TRAW  W UPRAWIE NA NASIONA</a:t>
            </a:r>
            <a:r>
              <a:rPr lang="pl-PL" dirty="0" smtClean="0"/>
              <a:t/>
            </a:r>
            <a:br>
              <a:rPr lang="pl-PL" dirty="0" smtClean="0"/>
            </a:br>
            <a:endParaRPr lang="pl-PL" dirty="0"/>
          </a:p>
        </p:txBody>
      </p:sp>
      <p:sp>
        <p:nvSpPr>
          <p:cNvPr id="4" name="Tytuł 1"/>
          <p:cNvSpPr>
            <a:spLocks noGrp="1"/>
          </p:cNvSpPr>
          <p:nvPr>
            <p:ph idx="1"/>
          </p:nvPr>
        </p:nvSpPr>
        <p:spPr/>
        <p:txBody>
          <a:bodyPr>
            <a:normAutofit/>
          </a:bodyPr>
          <a:lstStyle/>
          <a:p>
            <a:pPr>
              <a:buNone/>
            </a:pPr>
            <a:r>
              <a:rPr lang="pl-PL" dirty="0" smtClean="0"/>
              <a:t/>
            </a:r>
            <a:br>
              <a:rPr lang="pl-PL" dirty="0" smtClean="0"/>
            </a:br>
            <a:endParaRPr lang="pl-PL" dirty="0"/>
          </a:p>
        </p:txBody>
      </p:sp>
      <p:sp>
        <p:nvSpPr>
          <p:cNvPr id="5" name="Prostokąt 4"/>
          <p:cNvSpPr/>
          <p:nvPr/>
        </p:nvSpPr>
        <p:spPr>
          <a:xfrm>
            <a:off x="428596" y="1443841"/>
            <a:ext cx="8358246" cy="4616648"/>
          </a:xfrm>
          <a:prstGeom prst="rect">
            <a:avLst/>
          </a:prstGeom>
        </p:spPr>
        <p:txBody>
          <a:bodyPr wrap="square">
            <a:spAutoFit/>
          </a:bodyPr>
          <a:lstStyle/>
          <a:p>
            <a:endParaRPr lang="pl-PL" b="1" dirty="0" smtClean="0"/>
          </a:p>
          <a:p>
            <a:endParaRPr lang="pl-PL" b="1" dirty="0" smtClean="0"/>
          </a:p>
          <a:p>
            <a:endParaRPr lang="pl-PL" b="1" dirty="0" smtClean="0"/>
          </a:p>
          <a:p>
            <a:r>
              <a:rPr lang="pl-PL" sz="2400" b="1" dirty="0" smtClean="0"/>
              <a:t>Rdza </a:t>
            </a:r>
            <a:r>
              <a:rPr lang="pl-PL" sz="2400" b="1" dirty="0" smtClean="0"/>
              <a:t>żółta</a:t>
            </a:r>
            <a:r>
              <a:rPr lang="pl-PL" sz="2400" dirty="0" smtClean="0"/>
              <a:t> także od niedawna jest groźna dla wiechliny takowej w Polsce. Poprzednio pojawiała się tylko czasem pod koniec okresu wegetacyjnego, z małym nasileniem. W ostatnich latach choroba pojawia się w już w czerwcu, a epifitoza występuje najczęściej pod koniec lata i jesienią. Patogen atakuje liście. Infekcja postępuje od czubka liścia, na którym pojawiają się ułożone w podłużne rzędy skupienia zarodników letnich - </a:t>
            </a:r>
            <a:r>
              <a:rPr lang="pl-PL" sz="2400" dirty="0" err="1" smtClean="0"/>
              <a:t>urediniospor</a:t>
            </a:r>
            <a:r>
              <a:rPr lang="pl-PL" sz="2400" dirty="0" smtClean="0"/>
              <a:t>. Porażone liście zmieniają zabarwienie najpierw na żółte, gdy pojawiają się pylące </a:t>
            </a:r>
            <a:r>
              <a:rPr lang="pl-PL" sz="2400" dirty="0" err="1" smtClean="0"/>
              <a:t>uredinia</a:t>
            </a:r>
            <a:r>
              <a:rPr lang="pl-PL" sz="2400" dirty="0" smtClean="0"/>
              <a:t>, a potem na brunatne, gdy liście przedwcześnie zamierają</a:t>
            </a:r>
            <a:endParaRPr lang="pl-PL" sz="24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pl-PL" sz="3100" b="1" dirty="0" smtClean="0"/>
              <a:t>CHOROBY   TRAW  W UPRAWIE NA NASIONA</a:t>
            </a:r>
            <a:r>
              <a:rPr lang="pl-PL" dirty="0" smtClean="0"/>
              <a:t/>
            </a:r>
            <a:br>
              <a:rPr lang="pl-PL" dirty="0" smtClean="0"/>
            </a:br>
            <a:endParaRPr lang="pl-PL" dirty="0"/>
          </a:p>
        </p:txBody>
      </p:sp>
      <p:sp>
        <p:nvSpPr>
          <p:cNvPr id="4" name="Tytuł 1"/>
          <p:cNvSpPr>
            <a:spLocks noGrp="1"/>
          </p:cNvSpPr>
          <p:nvPr>
            <p:ph idx="1"/>
          </p:nvPr>
        </p:nvSpPr>
        <p:spPr/>
        <p:txBody>
          <a:bodyPr>
            <a:normAutofit/>
          </a:bodyPr>
          <a:lstStyle/>
          <a:p>
            <a:pPr>
              <a:buNone/>
            </a:pPr>
            <a:r>
              <a:rPr lang="pl-PL" dirty="0" smtClean="0"/>
              <a:t/>
            </a:r>
            <a:br>
              <a:rPr lang="pl-PL" dirty="0" smtClean="0"/>
            </a:br>
            <a:endParaRPr lang="pl-PL" dirty="0" smtClean="0"/>
          </a:p>
          <a:p>
            <a:endParaRPr lang="pl-PL"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428596" y="142852"/>
            <a:ext cx="8229600" cy="1143000"/>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pl-PL" sz="3100" b="1" dirty="0" smtClean="0"/>
              <a:t>CHOROBY   TRAW  W UPRAWIE NA NASIONA</a:t>
            </a:r>
            <a:r>
              <a:rPr lang="pl-PL" dirty="0" smtClean="0"/>
              <a:t/>
            </a:r>
            <a:br>
              <a:rPr lang="pl-PL" dirty="0" smtClean="0"/>
            </a:b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Plamistość </a:t>
            </a:r>
            <a:r>
              <a:rPr lang="pl-PL" b="1" dirty="0" smtClean="0"/>
              <a:t>liści</a:t>
            </a:r>
            <a:r>
              <a:rPr lang="pl-PL" dirty="0" smtClean="0"/>
              <a:t> - plamy na liściach traw, których sprawcami może być wiele patogenów, a ich identyfikacja w warunkach polowych sprawia duże trudności nawet fitopatologom. Plamy posiadają różne kształty i zabarwienie, czasem specyficzne dla poszczególnych patogenów. Spotkać je można na liściach w ciągu całego okresu wegetacji jako pojedyncze, rozproszone lub w postaci ognisk na plantacji, w zasięgu których porażane są wszystkie liście u sąsiadujących ze sobą roślin. Nieco większe zagęszczenie plam obserwowano u życicy trwałej po ulewnych deszczach i u wiechliny łąkowej w okresie chłodnej i wilgotnej pogody. Nasilenie objawów ma </a:t>
            </a:r>
            <a:r>
              <a:rPr lang="pl-PL" dirty="0" smtClean="0"/>
              <a:t>wzrasta wraz </a:t>
            </a:r>
            <a:r>
              <a:rPr lang="pl-PL" dirty="0" smtClean="0"/>
              <a:t>z wiekiem plantacji. Patogen oprócz liści atakuje również pochwy liściowe, węzły krzewienia, a nawet rozłogi. </a:t>
            </a:r>
            <a:r>
              <a:rPr lang="pl-PL" dirty="0" smtClean="0"/>
              <a:t>Może </a:t>
            </a:r>
            <a:r>
              <a:rPr lang="pl-PL" dirty="0" smtClean="0"/>
              <a:t>ograniczać tworzenie pędów generatywnych oraz spowodować uszkodzenie kłosków i kwiatków w kwiatostanie. </a:t>
            </a:r>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r>
              <a:rPr lang="pl-PL" sz="3100" b="1" dirty="0" smtClean="0"/>
              <a:t>CHOROBY   TRAW  W UPRAWIE NA NASIONA</a:t>
            </a:r>
            <a:r>
              <a:rPr lang="pl-PL" dirty="0" smtClean="0"/>
              <a:t/>
            </a:r>
            <a:br>
              <a:rPr lang="pl-PL" dirty="0" smtClean="0"/>
            </a:br>
            <a:endParaRPr lang="pl-PL" dirty="0"/>
          </a:p>
        </p:txBody>
      </p:sp>
      <p:sp>
        <p:nvSpPr>
          <p:cNvPr id="3" name="Symbol zastępczy zawartości 2"/>
          <p:cNvSpPr>
            <a:spLocks noGrp="1"/>
          </p:cNvSpPr>
          <p:nvPr>
            <p:ph idx="1"/>
          </p:nvPr>
        </p:nvSpPr>
        <p:spPr/>
        <p:txBody>
          <a:bodyPr>
            <a:normAutofit fontScale="62500" lnSpcReduction="20000"/>
          </a:bodyPr>
          <a:lstStyle/>
          <a:p>
            <a:pPr>
              <a:buNone/>
            </a:pPr>
            <a:endParaRPr lang="pl-PL" dirty="0" smtClean="0"/>
          </a:p>
          <a:p>
            <a:r>
              <a:rPr lang="pl-PL" b="1" dirty="0" smtClean="0"/>
              <a:t>Rdze</a:t>
            </a:r>
            <a:r>
              <a:rPr lang="pl-PL" dirty="0" smtClean="0"/>
              <a:t> </a:t>
            </a:r>
            <a:r>
              <a:rPr lang="pl-PL" dirty="0" smtClean="0"/>
              <a:t>- są </a:t>
            </a:r>
            <a:r>
              <a:rPr lang="pl-PL" dirty="0" smtClean="0"/>
              <a:t>chorobami liści i źdźbeł traw często spotykanymi pod koniec lata i jesienią. Ocieplenie klimatu, jakie obserwujemy w ostatnich </a:t>
            </a:r>
            <a:r>
              <a:rPr lang="pl-PL" dirty="0" smtClean="0"/>
              <a:t>latach, </a:t>
            </a:r>
            <a:r>
              <a:rPr lang="pl-PL" dirty="0" smtClean="0"/>
              <a:t>spowodowało wcześniejsze pojawianie się rdzy na trawach i znaczne </a:t>
            </a:r>
            <a:r>
              <a:rPr lang="pl-PL" dirty="0" smtClean="0"/>
              <a:t>straty. Poszczególne </a:t>
            </a:r>
            <a:r>
              <a:rPr lang="pl-PL" dirty="0" smtClean="0"/>
              <a:t>gatunki traw mogą być atakowane przez kilka gatunków tych </a:t>
            </a:r>
            <a:r>
              <a:rPr lang="pl-PL" dirty="0" smtClean="0"/>
              <a:t>grzybów. </a:t>
            </a:r>
            <a:r>
              <a:rPr lang="pl-PL" dirty="0" smtClean="0"/>
              <a:t>W uprawie na nasiona największe znaczenie ma </a:t>
            </a:r>
            <a:r>
              <a:rPr lang="pl-PL" b="1" dirty="0" smtClean="0"/>
              <a:t>rdza </a:t>
            </a:r>
            <a:r>
              <a:rPr lang="pl-PL" b="1" dirty="0" smtClean="0"/>
              <a:t>źdźbłowa, </a:t>
            </a:r>
            <a:r>
              <a:rPr lang="pl-PL" dirty="0" smtClean="0"/>
              <a:t> która poraża </a:t>
            </a:r>
            <a:r>
              <a:rPr lang="pl-PL" dirty="0" smtClean="0"/>
              <a:t>głównie źdźbła, pochwy liściowe i kwiatostany tworząc na nich rdzawo-żółte skupienia zarodników letnich (</a:t>
            </a:r>
            <a:r>
              <a:rPr lang="pl-PL" dirty="0" err="1" smtClean="0"/>
              <a:t>urediniospory</a:t>
            </a:r>
            <a:r>
              <a:rPr lang="pl-PL" dirty="0" smtClean="0"/>
              <a:t>), otoczone fragmentami porozrywanej skórki, a w miarę rozwoju powstają ciemniejsze zarodniki przetrwalnikowe (</a:t>
            </a:r>
            <a:r>
              <a:rPr lang="pl-PL" dirty="0" err="1" smtClean="0"/>
              <a:t>teliospory</a:t>
            </a:r>
            <a:r>
              <a:rPr lang="pl-PL" dirty="0" smtClean="0"/>
              <a:t>). </a:t>
            </a:r>
            <a:r>
              <a:rPr lang="pl-PL" dirty="0" smtClean="0"/>
              <a:t>Dobre </a:t>
            </a:r>
            <a:r>
              <a:rPr lang="pl-PL" dirty="0" smtClean="0"/>
              <a:t>efekty w </a:t>
            </a:r>
            <a:r>
              <a:rPr lang="pl-PL" dirty="0" smtClean="0"/>
              <a:t>zwalczaniu - </a:t>
            </a:r>
            <a:r>
              <a:rPr lang="pl-PL" dirty="0" smtClean="0"/>
              <a:t>stosując fungicydy przy pierwszych </a:t>
            </a:r>
            <a:r>
              <a:rPr lang="pl-PL" dirty="0" smtClean="0"/>
              <a:t>objawach. </a:t>
            </a:r>
            <a:r>
              <a:rPr lang="pl-PL" i="1" dirty="0" err="1" smtClean="0"/>
              <a:t>Puccinia</a:t>
            </a:r>
            <a:r>
              <a:rPr lang="pl-PL" i="1" dirty="0" smtClean="0"/>
              <a:t> </a:t>
            </a:r>
            <a:r>
              <a:rPr lang="pl-PL" i="1" dirty="0" err="1" smtClean="0"/>
              <a:t>graminis</a:t>
            </a:r>
            <a:r>
              <a:rPr lang="pl-PL" dirty="0" smtClean="0"/>
              <a:t> może porażać </a:t>
            </a:r>
            <a:r>
              <a:rPr lang="pl-PL" dirty="0" smtClean="0"/>
              <a:t>także u kostrzewy </a:t>
            </a:r>
            <a:r>
              <a:rPr lang="pl-PL" dirty="0" smtClean="0"/>
              <a:t>czerwonej i wiechliny </a:t>
            </a:r>
            <a:r>
              <a:rPr lang="pl-PL" dirty="0" smtClean="0"/>
              <a:t>łąkowej </a:t>
            </a:r>
            <a:r>
              <a:rPr lang="pl-PL" dirty="0" smtClean="0"/>
              <a:t>liście i pochwy liściowe </a:t>
            </a:r>
            <a:r>
              <a:rPr lang="pl-PL" dirty="0" smtClean="0"/>
              <a:t>jesienią, kiedy kondycja </a:t>
            </a:r>
            <a:r>
              <a:rPr lang="pl-PL" dirty="0" smtClean="0"/>
              <a:t>roślin </a:t>
            </a:r>
            <a:r>
              <a:rPr lang="pl-PL" dirty="0" smtClean="0"/>
              <a:t>wtedy </a:t>
            </a:r>
            <a:r>
              <a:rPr lang="pl-PL" dirty="0" smtClean="0"/>
              <a:t>u tych gatunków jest ważna ze względu na tworzenie </a:t>
            </a:r>
            <a:r>
              <a:rPr lang="pl-PL" dirty="0" smtClean="0"/>
              <a:t>zawiązków </a:t>
            </a:r>
            <a:r>
              <a:rPr lang="pl-PL" dirty="0" smtClean="0"/>
              <a:t>pędów generatywnych. Poza tym </a:t>
            </a:r>
            <a:r>
              <a:rPr lang="pl-PL" dirty="0" smtClean="0"/>
              <a:t>rośliny wtedy </a:t>
            </a:r>
            <a:r>
              <a:rPr lang="pl-PL" dirty="0" smtClean="0"/>
              <a:t>są bardziej podatne na pleśń </a:t>
            </a:r>
            <a:r>
              <a:rPr lang="pl-PL" dirty="0" smtClean="0"/>
              <a:t>śniegową. Odmiany </a:t>
            </a:r>
            <a:r>
              <a:rPr lang="pl-PL" dirty="0" smtClean="0"/>
              <a:t>różnią się podatnością.</a:t>
            </a:r>
          </a:p>
          <a:p>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lstStyle/>
          <a:p>
            <a:r>
              <a:rPr lang="pl-PL" dirty="0" smtClean="0"/>
              <a:t>Uwaga, zwalczanie</a:t>
            </a:r>
            <a:endParaRPr lang="pl-PL" dirty="0"/>
          </a:p>
        </p:txBody>
      </p:sp>
      <p:sp>
        <p:nvSpPr>
          <p:cNvPr id="3" name="Symbol zastępczy zawartości 2"/>
          <p:cNvSpPr>
            <a:spLocks noGrp="1"/>
          </p:cNvSpPr>
          <p:nvPr>
            <p:ph idx="1"/>
          </p:nvPr>
        </p:nvSpPr>
        <p:spPr/>
        <p:txBody>
          <a:bodyPr>
            <a:normAutofit/>
          </a:bodyPr>
          <a:lstStyle/>
          <a:p>
            <a:r>
              <a:rPr lang="pl-PL" sz="2500" b="1" dirty="0" smtClean="0"/>
              <a:t>Użycie </a:t>
            </a:r>
            <a:r>
              <a:rPr lang="pl-PL" sz="2500" b="1" dirty="0" smtClean="0"/>
              <a:t>do siewu nasion zanieczyszczonych przetrwalnikami stanowi potencjalne źródło infekcji i przyczynia się do rozprzestrzenienia choroby. Dobre wyniki </a:t>
            </a:r>
            <a:r>
              <a:rPr lang="pl-PL" sz="2500" b="1" dirty="0" smtClean="0"/>
              <a:t>uzyskuje się </a:t>
            </a:r>
            <a:r>
              <a:rPr lang="pl-PL" sz="2500" b="1" dirty="0" smtClean="0"/>
              <a:t>przy stosowaniu fungicydów w okresie początku kwitnienia traw, z substancjami aktywnymi takimi jak: </a:t>
            </a:r>
            <a:r>
              <a:rPr lang="pl-PL" sz="2500" b="1" dirty="0" err="1" smtClean="0"/>
              <a:t>propikonazol</a:t>
            </a:r>
            <a:r>
              <a:rPr lang="pl-PL" sz="2500" b="1" dirty="0" smtClean="0"/>
              <a:t>, </a:t>
            </a:r>
            <a:r>
              <a:rPr lang="pl-PL" sz="2500" b="1" dirty="0" err="1" smtClean="0"/>
              <a:t>flusilazol</a:t>
            </a:r>
            <a:r>
              <a:rPr lang="pl-PL" sz="2500" b="1" dirty="0" smtClean="0"/>
              <a:t>, </a:t>
            </a:r>
            <a:r>
              <a:rPr lang="pl-PL" sz="2500" b="1" dirty="0" err="1" smtClean="0"/>
              <a:t>tebukonazol</a:t>
            </a:r>
            <a:r>
              <a:rPr lang="pl-PL" sz="2500" b="1" dirty="0" smtClean="0"/>
              <a:t> i </a:t>
            </a:r>
            <a:r>
              <a:rPr lang="pl-PL" sz="2500" b="1" dirty="0" err="1" smtClean="0"/>
              <a:t>triadimefon</a:t>
            </a:r>
            <a:r>
              <a:rPr lang="pl-PL" sz="2500" b="1" dirty="0" smtClean="0"/>
              <a:t>. </a:t>
            </a:r>
            <a:r>
              <a:rPr lang="pl-PL" sz="2500" b="1" dirty="0" smtClean="0"/>
              <a:t>Najlepsze rezultaty uzyskano stosując </a:t>
            </a:r>
            <a:r>
              <a:rPr lang="pl-PL" sz="2500" b="1" dirty="0" err="1" smtClean="0"/>
              <a:t>flusilazol</a:t>
            </a:r>
            <a:r>
              <a:rPr lang="pl-PL" sz="2500" b="1" dirty="0" smtClean="0"/>
              <a:t> (</a:t>
            </a:r>
            <a:r>
              <a:rPr lang="pl-PL" sz="2500" b="1" dirty="0" err="1" smtClean="0"/>
              <a:t>Punch</a:t>
            </a:r>
            <a:r>
              <a:rPr lang="pl-PL" sz="2500" b="1" dirty="0" smtClean="0"/>
              <a:t> BIS 40 EC). Stwierdzono, że zastosowanie oprysku w środku i na końcu kwitnienia obniża kiełkowanie traw.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mph" presetSubtype="1" grpId="1" nodeType="clickEffect">
                                  <p:stCondLst>
                                    <p:cond delay="0"/>
                                  </p:stCondLst>
                                  <p:childTnLst>
                                    <p:set>
                                      <p:cBhvr override="childStyle">
                                        <p:cTn id="11" dur="indefinite"/>
                                        <p:tgtEl>
                                          <p:spTgt spid="3">
                                            <p:txEl>
                                              <p:pRg st="0" end="0"/>
                                            </p:txEl>
                                          </p:spTgt>
                                        </p:tgtEl>
                                        <p:attrNameLst>
                                          <p:attrName>style.fontStyle</p:attrName>
                                        </p:attrNameLst>
                                      </p:cBhvr>
                                      <p:to>
                                        <p:strVal val="normal"/>
                                      </p:to>
                                    </p:set>
                                    <p:set>
                                      <p:cBhvr override="childStyle">
                                        <p:cTn id="12" dur="indefinite"/>
                                        <p:tgtEl>
                                          <p:spTgt spid="3">
                                            <p:txEl>
                                              <p:pRg st="0" end="0"/>
                                            </p:txEl>
                                          </p:spTgt>
                                        </p:tgtEl>
                                        <p:attrNameLst>
                                          <p:attrName>style.fontWeight</p:attrName>
                                        </p:attrNameLst>
                                      </p:cBhvr>
                                      <p:to>
                                        <p:strVal val="bold"/>
                                      </p:to>
                                    </p:set>
                                    <p:set>
                                      <p:cBhvr override="childStyle">
                                        <p:cTn id="13" dur="indefinite"/>
                                        <p:tgtEl>
                                          <p:spTgt spid="3">
                                            <p:txEl>
                                              <p:pRg st="0" end="0"/>
                                            </p:txEl>
                                          </p:spTgt>
                                        </p:tgtEl>
                                        <p:attrNameLst>
                                          <p:attrName>style.textDecorationUnderline</p:attrName>
                                        </p:attrNameLst>
                                      </p:cBhvr>
                                      <p:to>
                                        <p:strVal val="fals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2"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9144000" cy="6832640"/>
          </a:xfrm>
          <a:prstGeom prst="rect">
            <a:avLst/>
          </a:prstGeom>
          <a:solidFill>
            <a:srgbClr val="00B0F0"/>
          </a:solidFill>
        </p:spPr>
        <p:txBody>
          <a:bodyPr wrap="square">
            <a:spAutoFit/>
          </a:bodyPr>
          <a:lstStyle/>
          <a:p>
            <a:endParaRPr lang="pl-PL" b="1" dirty="0" smtClean="0"/>
          </a:p>
          <a:p>
            <a:endParaRPr lang="pl-PL" b="1" dirty="0" smtClean="0"/>
          </a:p>
          <a:p>
            <a:pPr>
              <a:buFont typeface="Arial" pitchFamily="34" charset="0"/>
              <a:buChar char="•"/>
            </a:pPr>
            <a:r>
              <a:rPr lang="pl-PL" sz="2400" b="1" dirty="0" smtClean="0"/>
              <a:t>Najistotniejszymi właściwościami gatunków traw (do mieszanek) są trwałość i stabilność (wierność) plonowania co powiązane jest z mrozoodpornością  np. życice są wrażliwe na mrozy w przeciwieństwie do tymotki łąkowej. </a:t>
            </a:r>
          </a:p>
          <a:p>
            <a:pPr>
              <a:buFont typeface="Arial" pitchFamily="34" charset="0"/>
              <a:buChar char="•"/>
            </a:pPr>
            <a:endParaRPr lang="pl-PL" sz="2400" b="1" dirty="0" smtClean="0"/>
          </a:p>
          <a:p>
            <a:pPr>
              <a:buFont typeface="Arial" pitchFamily="34" charset="0"/>
              <a:buChar char="•"/>
            </a:pPr>
            <a:endParaRPr lang="pl-PL" sz="2400" b="1" dirty="0" smtClean="0"/>
          </a:p>
          <a:p>
            <a:endParaRPr lang="pl-PL" sz="2400" b="1" dirty="0" smtClean="0"/>
          </a:p>
          <a:p>
            <a:pPr>
              <a:buFont typeface="Arial" pitchFamily="34" charset="0"/>
              <a:buChar char="•"/>
            </a:pPr>
            <a:endParaRPr lang="pl-PL" sz="2400" b="1" dirty="0" smtClean="0"/>
          </a:p>
          <a:p>
            <a:pPr>
              <a:buFont typeface="Arial" pitchFamily="34" charset="0"/>
              <a:buChar char="•"/>
            </a:pPr>
            <a:endParaRPr lang="pl-PL" sz="2400" b="1" dirty="0" smtClean="0"/>
          </a:p>
          <a:p>
            <a:endParaRPr lang="pl-PL" sz="2400" b="1" dirty="0" smtClean="0"/>
          </a:p>
          <a:p>
            <a:endParaRPr lang="pl-PL" sz="2400" b="1" dirty="0" smtClean="0"/>
          </a:p>
          <a:p>
            <a:pPr>
              <a:buFont typeface="Arial" pitchFamily="34" charset="0"/>
              <a:buChar char="•"/>
            </a:pPr>
            <a:r>
              <a:rPr lang="pl-PL" sz="2400" b="1" dirty="0" smtClean="0"/>
              <a:t>Trwałość zależy też od siły systemu korzeniowego i sposobu krzewienia, np. trwalsza od życicy trwałej będzie zawsze wiechlina łąkowa. Wierność plonowania w dużym stopniu może być modyfikowana przez sposób użytkowania, wielkość nawożenia, poprawę uwilgotnienia. </a:t>
            </a:r>
          </a:p>
          <a:p>
            <a:endParaRPr lang="pl-PL" b="1" dirty="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5"/>
          <p:cNvSpPr/>
          <p:nvPr/>
        </p:nvSpPr>
        <p:spPr>
          <a:xfrm>
            <a:off x="142844" y="142853"/>
            <a:ext cx="9001156" cy="2369880"/>
          </a:xfrm>
          <a:prstGeom prst="rect">
            <a:avLst/>
          </a:prstGeom>
        </p:spPr>
        <p:txBody>
          <a:bodyPr wrap="square">
            <a:spAutoFit/>
          </a:bodyPr>
          <a:lstStyle/>
          <a:p>
            <a:r>
              <a:rPr lang="pl-PL" sz="2800" b="1" dirty="0" smtClean="0"/>
              <a:t>Mieszanka na </a:t>
            </a:r>
            <a:r>
              <a:rPr lang="pl-PL" sz="2800" b="1" dirty="0" smtClean="0"/>
              <a:t>TUZ do </a:t>
            </a:r>
            <a:r>
              <a:rPr lang="pl-PL" sz="2800" b="1" dirty="0" smtClean="0"/>
              <a:t>intensywnego użytkowania </a:t>
            </a:r>
            <a:r>
              <a:rPr lang="pl-PL" sz="2800" b="1" dirty="0" smtClean="0"/>
              <a:t>kośnego</a:t>
            </a:r>
          </a:p>
          <a:p>
            <a:r>
              <a:rPr lang="pl-PL" sz="2800" b="1" dirty="0" smtClean="0"/>
              <a:t> </a:t>
            </a:r>
            <a:r>
              <a:rPr lang="pl-PL" sz="2800" b="1" dirty="0" smtClean="0"/>
              <a:t>i pastwiskowego na stanowiskach suchych</a:t>
            </a:r>
          </a:p>
          <a:p>
            <a:endParaRPr lang="pl-PL" sz="2800" b="1" dirty="0" smtClean="0"/>
          </a:p>
          <a:p>
            <a:endParaRPr lang="pl-PL" sz="2800" b="1" dirty="0" smtClean="0"/>
          </a:p>
          <a:p>
            <a:r>
              <a:rPr lang="pl-PL" dirty="0" smtClean="0"/>
              <a:t/>
            </a:r>
            <a:br>
              <a:rPr lang="pl-PL" dirty="0" smtClean="0"/>
            </a:br>
            <a:endParaRPr lang="pl-PL" dirty="0"/>
          </a:p>
        </p:txBody>
      </p:sp>
      <p:sp>
        <p:nvSpPr>
          <p:cNvPr id="9" name="Prostokąt 8"/>
          <p:cNvSpPr/>
          <p:nvPr/>
        </p:nvSpPr>
        <p:spPr>
          <a:xfrm>
            <a:off x="357158" y="1582341"/>
            <a:ext cx="8643998" cy="4832092"/>
          </a:xfrm>
          <a:prstGeom prst="rect">
            <a:avLst/>
          </a:prstGeom>
        </p:spPr>
        <p:txBody>
          <a:bodyPr wrap="square">
            <a:spAutoFit/>
          </a:bodyPr>
          <a:lstStyle/>
          <a:p>
            <a:r>
              <a:rPr lang="pl-PL" sz="2800" dirty="0" smtClean="0"/>
              <a:t>Życica trwała zabezpiecza wysoki plon masy zielonej i wysoką koncentrację składników pokarmowych już w pierwszym roku użytkowania. Zwiększony udział pastwiskowych typów o smukłej blaszce liściowej kupkówki pospolitej i kostrzewy czerwonej poprawia zdolność plonotwórczą mieszanki nawet w czasie okresowej suszy. Mieszanka ta nadaje się </a:t>
            </a:r>
            <a:r>
              <a:rPr lang="pl-PL" sz="2800" dirty="0" smtClean="0"/>
              <a:t>do </a:t>
            </a:r>
            <a:r>
              <a:rPr lang="pl-PL" sz="2800" dirty="0" smtClean="0"/>
              <a:t>użytkowania kośnego </a:t>
            </a:r>
            <a:r>
              <a:rPr lang="pl-PL" sz="2800" dirty="0" smtClean="0"/>
              <a:t>i </a:t>
            </a:r>
            <a:r>
              <a:rPr lang="pl-PL" sz="2800" dirty="0" smtClean="0"/>
              <a:t>pastwiskowego na trwałych użytkach zielonych, ale także na wieloletnie użytkowanie na gruntach ornych. Udział koniczyny białej sprawia, że mieszanka ta jest odpowiednia także do zagospodarowania ekstensywnego.</a:t>
            </a:r>
            <a:endParaRPr lang="pl-PL"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0" nodeType="clickEffect">
                                  <p:stCondLst>
                                    <p:cond delay="0"/>
                                  </p:stCondLst>
                                  <p:childTnLst>
                                    <p:animRot by="21600000">
                                      <p:cBhvr>
                                        <p:cTn id="11" dur="20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lstStyle/>
          <a:p>
            <a:pPr>
              <a:buNone/>
            </a:pPr>
            <a:endParaRPr lang="pl-PL" b="1" dirty="0" smtClean="0"/>
          </a:p>
          <a:p>
            <a:pPr>
              <a:buNone/>
            </a:pPr>
            <a:endParaRPr lang="pl-PL" b="1" dirty="0" smtClean="0"/>
          </a:p>
          <a:p>
            <a:pPr>
              <a:buNone/>
            </a:pPr>
            <a:r>
              <a:rPr lang="pl-PL" b="1" dirty="0" smtClean="0"/>
              <a:t>Skład </a:t>
            </a:r>
            <a:r>
              <a:rPr lang="pl-PL" b="1" dirty="0" smtClean="0"/>
              <a:t>mieszanki </a:t>
            </a:r>
            <a:r>
              <a:rPr lang="pl-PL" dirty="0" smtClean="0"/>
              <a:t>:</a:t>
            </a:r>
          </a:p>
          <a:p>
            <a:pPr>
              <a:buNone/>
            </a:pPr>
            <a:r>
              <a:rPr lang="pl-PL" dirty="0" smtClean="0"/>
              <a:t>kupkówka pospolita- 45%</a:t>
            </a:r>
          </a:p>
          <a:p>
            <a:pPr>
              <a:buNone/>
            </a:pPr>
            <a:r>
              <a:rPr lang="pl-PL" dirty="0" err="1" smtClean="0"/>
              <a:t>Festulolium</a:t>
            </a:r>
            <a:r>
              <a:rPr lang="pl-PL" dirty="0" smtClean="0"/>
              <a:t>- 20%</a:t>
            </a:r>
          </a:p>
          <a:p>
            <a:pPr>
              <a:buNone/>
            </a:pPr>
            <a:r>
              <a:rPr lang="pl-PL" dirty="0" smtClean="0"/>
              <a:t>kostrzewa czerwona- 10%</a:t>
            </a:r>
          </a:p>
          <a:p>
            <a:pPr>
              <a:buNone/>
            </a:pPr>
            <a:r>
              <a:rPr lang="pl-PL" dirty="0" smtClean="0"/>
              <a:t>życica trwała wczesna- 10%</a:t>
            </a:r>
          </a:p>
          <a:p>
            <a:pPr>
              <a:buNone/>
            </a:pPr>
            <a:r>
              <a:rPr lang="pl-PL" dirty="0" smtClean="0"/>
              <a:t>życica trwała średnia- 10%</a:t>
            </a:r>
          </a:p>
          <a:p>
            <a:pPr>
              <a:buNone/>
            </a:pPr>
            <a:r>
              <a:rPr lang="pl-PL" dirty="0" smtClean="0"/>
              <a:t>koniczyna biała- 5%   </a:t>
            </a:r>
          </a:p>
          <a:p>
            <a:endParaRPr lang="pl-PL" dirty="0"/>
          </a:p>
        </p:txBody>
      </p:sp>
      <p:pic>
        <p:nvPicPr>
          <p:cNvPr id="4" name="Picture 1"/>
          <p:cNvPicPr>
            <a:picLocks noChangeAspect="1" noChangeArrowheads="1"/>
          </p:cNvPicPr>
          <p:nvPr/>
        </p:nvPicPr>
        <p:blipFill>
          <a:blip r:embed="rId2"/>
          <a:srcRect/>
          <a:stretch>
            <a:fillRect/>
          </a:stretch>
        </p:blipFill>
        <p:spPr bwMode="auto">
          <a:xfrm>
            <a:off x="4786314" y="0"/>
            <a:ext cx="5072066" cy="6500834"/>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heckerboard(across)">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checkerboard(across)">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checkerboard(across)">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 calcmode="lin" valueType="num">
                                      <p:cBhvr additive="base">
                                        <p:cTn id="42" dur="500" fill="hold"/>
                                        <p:tgtEl>
                                          <p:spTgt spid="4"/>
                                        </p:tgtEl>
                                        <p:attrNameLst>
                                          <p:attrName>ppt_x</p:attrName>
                                        </p:attrNameLst>
                                      </p:cBhvr>
                                      <p:tavLst>
                                        <p:tav tm="0">
                                          <p:val>
                                            <p:strVal val="#ppt_x"/>
                                          </p:val>
                                        </p:tav>
                                        <p:tav tm="100000">
                                          <p:val>
                                            <p:strVal val="#ppt_x"/>
                                          </p:val>
                                        </p:tav>
                                      </p:tavLst>
                                    </p:anim>
                                    <p:anim calcmode="lin" valueType="num">
                                      <p:cBhvr additive="base">
                                        <p:cTn id="4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idx="1"/>
          </p:nvPr>
        </p:nvSpPr>
        <p:spPr>
          <a:xfrm>
            <a:off x="0" y="0"/>
            <a:ext cx="9144000" cy="6858000"/>
          </a:xfrm>
        </p:spPr>
        <p:txBody>
          <a:bodyPr>
            <a:normAutofit/>
          </a:bodyPr>
          <a:lstStyle/>
          <a:p>
            <a:pPr>
              <a:buNone/>
            </a:pPr>
            <a:r>
              <a:rPr lang="pl-PL" b="1" dirty="0" smtClean="0"/>
              <a:t>Cechy </a:t>
            </a:r>
            <a:r>
              <a:rPr lang="pl-PL" b="1" dirty="0" smtClean="0"/>
              <a:t>mieszanki/stanowisko</a:t>
            </a:r>
            <a:endParaRPr lang="pl-PL" b="1" dirty="0" smtClean="0"/>
          </a:p>
          <a:p>
            <a:r>
              <a:rPr lang="pl-PL" dirty="0" smtClean="0"/>
              <a:t> Suche - 3</a:t>
            </a:r>
          </a:p>
          <a:p>
            <a:r>
              <a:rPr lang="pl-PL" dirty="0" smtClean="0"/>
              <a:t>Normalne - 3</a:t>
            </a:r>
          </a:p>
          <a:p>
            <a:r>
              <a:rPr lang="pl-PL" dirty="0" smtClean="0"/>
              <a:t>Użytkowanie kośno-pastwiskowe - 3</a:t>
            </a:r>
          </a:p>
          <a:p>
            <a:r>
              <a:rPr lang="pl-PL" dirty="0" smtClean="0"/>
              <a:t>Kośne - 3</a:t>
            </a:r>
          </a:p>
          <a:p>
            <a:r>
              <a:rPr lang="pl-PL" dirty="0" smtClean="0"/>
              <a:t>Właściwości gęstość runi - 2</a:t>
            </a:r>
          </a:p>
          <a:p>
            <a:r>
              <a:rPr lang="pl-PL" dirty="0" smtClean="0"/>
              <a:t>Wytrzymałość - 2</a:t>
            </a:r>
          </a:p>
          <a:p>
            <a:r>
              <a:rPr lang="pl-PL" dirty="0" smtClean="0"/>
              <a:t>Zimotrwałość - 2</a:t>
            </a:r>
          </a:p>
          <a:p>
            <a:r>
              <a:rPr lang="pl-PL" dirty="0" smtClean="0"/>
              <a:t>Wartość paszowa koncentracja energii - 2</a:t>
            </a:r>
          </a:p>
          <a:p>
            <a:r>
              <a:rPr lang="pl-PL" dirty="0" smtClean="0"/>
              <a:t>Strawność - </a:t>
            </a:r>
            <a:r>
              <a:rPr lang="pl-PL" dirty="0" smtClean="0"/>
              <a:t>2</a:t>
            </a:r>
            <a:endParaRPr lang="pl-PL" dirty="0" smtClean="0"/>
          </a:p>
        </p:txBody>
      </p:sp>
      <p:pic>
        <p:nvPicPr>
          <p:cNvPr id="43011" name="Picture 3"/>
          <p:cNvPicPr>
            <a:picLocks noChangeAspect="1" noChangeArrowheads="1"/>
          </p:cNvPicPr>
          <p:nvPr/>
        </p:nvPicPr>
        <p:blipFill>
          <a:blip r:embed="rId2"/>
          <a:srcRect/>
          <a:stretch>
            <a:fillRect/>
          </a:stretch>
        </p:blipFill>
        <p:spPr bwMode="auto">
          <a:xfrm>
            <a:off x="6072198" y="500043"/>
            <a:ext cx="2786082" cy="3071834"/>
          </a:xfrm>
          <a:prstGeom prst="rect">
            <a:avLst/>
          </a:prstGeom>
          <a:noFill/>
          <a:ln w="9525">
            <a:noFill/>
            <a:miter lim="800000"/>
            <a:headEnd/>
            <a:tailEnd/>
          </a:ln>
          <a:effectLst/>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3011"/>
                                        </p:tgtEl>
                                        <p:attrNameLst>
                                          <p:attrName>style.visibility</p:attrName>
                                        </p:attrNameLst>
                                      </p:cBhvr>
                                      <p:to>
                                        <p:strVal val="visible"/>
                                      </p:to>
                                    </p:set>
                                    <p:animEffect transition="in" filter="diamond(in)">
                                      <p:cBhvr>
                                        <p:cTn id="7" dur="2000"/>
                                        <p:tgtEl>
                                          <p:spTgt spid="4301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heckerboard(across)">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checkerboard(across)">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checkerboard(across)">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checkerboard(across)">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checkerboard(across)">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checkerboard(across)">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checkerboard(across)">
                                      <p:cBhvr>
                                        <p:cTn id="42" dur="5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checkerboard(across)">
                                      <p:cBhvr>
                                        <p:cTn id="47" dur="500"/>
                                        <p:tgtEl>
                                          <p:spTgt spid="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5">
                                            <p:txEl>
                                              <p:pRg st="8" end="8"/>
                                            </p:txEl>
                                          </p:spTgt>
                                        </p:tgtEl>
                                        <p:attrNameLst>
                                          <p:attrName>style.visibility</p:attrName>
                                        </p:attrNameLst>
                                      </p:cBhvr>
                                      <p:to>
                                        <p:strVal val="visible"/>
                                      </p:to>
                                    </p:set>
                                    <p:animEffect transition="in" filter="checkerboard(across)">
                                      <p:cBhvr>
                                        <p:cTn id="52" dur="500"/>
                                        <p:tgtEl>
                                          <p:spTgt spid="5">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grpId="0" nodeType="clickEffect">
                                  <p:stCondLst>
                                    <p:cond delay="0"/>
                                  </p:stCondLst>
                                  <p:childTnLst>
                                    <p:set>
                                      <p:cBhvr>
                                        <p:cTn id="56" dur="1" fill="hold">
                                          <p:stCondLst>
                                            <p:cond delay="0"/>
                                          </p:stCondLst>
                                        </p:cTn>
                                        <p:tgtEl>
                                          <p:spTgt spid="5">
                                            <p:txEl>
                                              <p:pRg st="9" end="9"/>
                                            </p:txEl>
                                          </p:spTgt>
                                        </p:tgtEl>
                                        <p:attrNameLst>
                                          <p:attrName>style.visibility</p:attrName>
                                        </p:attrNameLst>
                                      </p:cBhvr>
                                      <p:to>
                                        <p:strVal val="visible"/>
                                      </p:to>
                                    </p:set>
                                    <p:animEffect transition="in" filter="checkerboard(across)">
                                      <p:cBhvr>
                                        <p:cTn id="5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lstStyle/>
          <a:p>
            <a:pPr>
              <a:buNone/>
            </a:pPr>
            <a:endParaRPr lang="pl-PL" dirty="0" smtClean="0"/>
          </a:p>
          <a:p>
            <a:pPr>
              <a:buNone/>
            </a:pPr>
            <a:endParaRPr lang="pl-PL" dirty="0" smtClean="0"/>
          </a:p>
          <a:p>
            <a:pPr>
              <a:buNone/>
            </a:pPr>
            <a:r>
              <a:rPr lang="pl-PL" dirty="0" smtClean="0"/>
              <a:t> </a:t>
            </a:r>
            <a:r>
              <a:rPr lang="pl-PL" b="1" dirty="0" smtClean="0"/>
              <a:t>Legenda do cech mieszanki: </a:t>
            </a:r>
            <a:endParaRPr lang="pl-PL" b="1" dirty="0" smtClean="0"/>
          </a:p>
          <a:p>
            <a:pPr>
              <a:buNone/>
            </a:pPr>
            <a:endParaRPr lang="pl-PL" sz="2000" b="1" dirty="0" smtClean="0"/>
          </a:p>
          <a:p>
            <a:pPr>
              <a:buNone/>
            </a:pPr>
            <a:endParaRPr lang="pl-PL" sz="2000" b="1" dirty="0" smtClean="0"/>
          </a:p>
          <a:p>
            <a:r>
              <a:rPr lang="pl-PL" sz="2000" dirty="0" smtClean="0"/>
              <a:t>3 = szczególnie polecane / bardzo dobra;</a:t>
            </a:r>
          </a:p>
          <a:p>
            <a:r>
              <a:rPr lang="pl-PL" sz="2000" dirty="0" smtClean="0"/>
              <a:t> 2 = polecane / dobra; </a:t>
            </a:r>
          </a:p>
          <a:p>
            <a:r>
              <a:rPr lang="pl-PL" sz="2000" dirty="0" smtClean="0"/>
              <a:t>1 = ograniczone stosowanie </a:t>
            </a:r>
          </a:p>
          <a:p>
            <a:r>
              <a:rPr lang="pl-PL" sz="2000" dirty="0" smtClean="0"/>
              <a:t>zalecenia uprawy ilość wysiewu30-40 kg/ha</a:t>
            </a:r>
          </a:p>
          <a:p>
            <a:r>
              <a:rPr lang="pl-PL" sz="2000" dirty="0" smtClean="0"/>
              <a:t> termin wysiewu marzec do sierpień </a:t>
            </a:r>
          </a:p>
          <a:p>
            <a:r>
              <a:rPr lang="pl-PL" sz="2000" dirty="0" smtClean="0"/>
              <a:t>Pokosy 3-4 razy w roku </a:t>
            </a:r>
          </a:p>
          <a:p>
            <a:r>
              <a:rPr lang="pl-PL" sz="2000" dirty="0" smtClean="0"/>
              <a:t>nawożenie średnio-intensywne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 calcmode="lin" valueType="num">
                                      <p:cBhvr additive="base">
                                        <p:cTn id="4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a:spLocks noGrp="1"/>
          </p:cNvSpPr>
          <p:nvPr>
            <p:ph idx="1"/>
          </p:nvPr>
        </p:nvSpPr>
        <p:spPr>
          <a:xfrm>
            <a:off x="0" y="142875"/>
            <a:ext cx="9144000" cy="6715125"/>
          </a:xfrm>
        </p:spPr>
        <p:txBody>
          <a:bodyPr>
            <a:normAutofit fontScale="85000" lnSpcReduction="20000"/>
          </a:bodyPr>
          <a:lstStyle/>
          <a:p>
            <a:pPr>
              <a:buNone/>
            </a:pPr>
            <a:r>
              <a:rPr lang="pl-PL" b="1" dirty="0" smtClean="0"/>
              <a:t>	MIESZANKI </a:t>
            </a:r>
            <a:r>
              <a:rPr lang="pl-PL" b="1" dirty="0" smtClean="0"/>
              <a:t>TRAW ŁĄKOWO-PASTWISKOWE</a:t>
            </a:r>
            <a:r>
              <a:rPr lang="pl-PL" dirty="0" smtClean="0"/>
              <a:t> </a:t>
            </a:r>
          </a:p>
          <a:p>
            <a:r>
              <a:rPr lang="pl-PL" dirty="0" smtClean="0"/>
              <a:t>W </a:t>
            </a:r>
            <a:r>
              <a:rPr lang="pl-PL" dirty="0" smtClean="0"/>
              <a:t>skład runi łąk i pastwisk wchodzą liczne gatunki traw oraz roślin motylkowatych. Największe znaczenie mają takie gatunki jak: kostrzewa łąkowa, kostrzewa czerwona, kostrzewa trzcinowa, życica trwała, wiechlina łąkowa, tymotka łąkowa, życica wielokwiatowa, kupkówka pospolita</a:t>
            </a:r>
            <a:r>
              <a:rPr lang="pl-PL" dirty="0" smtClean="0"/>
              <a:t>.</a:t>
            </a:r>
            <a:endParaRPr lang="pl-PL" dirty="0" smtClean="0"/>
          </a:p>
          <a:p>
            <a:r>
              <a:rPr lang="pl-PL" dirty="0" smtClean="0"/>
              <a:t>Trawy pastewne są źródłem naturalnej, zdrowej i bogatej w składniki pokarmowe </a:t>
            </a:r>
            <a:r>
              <a:rPr lang="pl-PL" dirty="0" smtClean="0"/>
              <a:t>paszy, duża </a:t>
            </a:r>
            <a:r>
              <a:rPr lang="pl-PL" dirty="0" smtClean="0"/>
              <a:t>zawartość dobrze przyswajalnych składników mineralnych, prowitamin i witamin w runi wpływa pozytywnie nie tylko na wyniki produkcyjne w postaci mięsa i mleka, ale również na zdrowotność zwierząt.</a:t>
            </a:r>
          </a:p>
          <a:p>
            <a:r>
              <a:rPr lang="pl-PL" dirty="0" smtClean="0"/>
              <a:t>Ruń pastwiska powinna się charakteryzować dużą gęstością a darń zwartością. W runi powinny znajdować się rośliny chętnie zjadane przez zwierzęta oraz dające wysoki plon dobrej jakości, szybko odrastające, odporne na deptanie i przygryzanie. Na pastwiska przydatne są trawy niższe takie jak: życica trwała, wiechlina łąkowa, kostrzewa czerwona oraz trawy wysokie: kostrzewa łąkowa, tymotka łąkowa.</a:t>
            </a:r>
          </a:p>
          <a:p>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amond(in)">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amond(in)">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amond(in)">
                                      <p:cBhvr>
                                        <p:cTn id="2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normAutofit fontScale="62500" lnSpcReduction="20000"/>
          </a:bodyPr>
          <a:lstStyle/>
          <a:p>
            <a:r>
              <a:rPr lang="pl-PL" dirty="0" smtClean="0"/>
              <a:t/>
            </a:r>
            <a:br>
              <a:rPr lang="pl-PL" dirty="0" smtClean="0"/>
            </a:br>
            <a:r>
              <a:rPr lang="pl-PL" dirty="0" smtClean="0"/>
              <a:t/>
            </a:r>
            <a:br>
              <a:rPr lang="pl-PL" dirty="0" smtClean="0"/>
            </a:br>
            <a:r>
              <a:rPr lang="pl-PL" dirty="0" smtClean="0"/>
              <a:t/>
            </a:r>
            <a:br>
              <a:rPr lang="pl-PL" dirty="0" smtClean="0"/>
            </a:br>
            <a:endParaRPr lang="pl-PL" dirty="0" smtClean="0"/>
          </a:p>
          <a:p>
            <a:pPr>
              <a:buNone/>
            </a:pPr>
            <a:r>
              <a:rPr lang="pl-PL" b="1" dirty="0" smtClean="0"/>
              <a:t>	</a:t>
            </a:r>
            <a:r>
              <a:rPr lang="pl-PL" dirty="0" smtClean="0"/>
              <a:t>MIESZANKA PASTWISKOWO-ŁĄKOWA ZM 1</a:t>
            </a:r>
            <a:br>
              <a:rPr lang="pl-PL" dirty="0" smtClean="0"/>
            </a:br>
            <a:r>
              <a:rPr lang="pl-PL" dirty="0" smtClean="0"/>
              <a:t/>
            </a:r>
            <a:br>
              <a:rPr lang="pl-PL" dirty="0" smtClean="0"/>
            </a:br>
            <a:r>
              <a:rPr lang="pl-PL" dirty="0" smtClean="0"/>
              <a:t>Tymotka lakowa – 25%, Kostrzewa lakowa – 20%, Życica trwała – 25%, Wiechlina lakowa – 10%,</a:t>
            </a:r>
            <a:br>
              <a:rPr lang="pl-PL" dirty="0" smtClean="0"/>
            </a:br>
            <a:r>
              <a:rPr lang="pl-PL" dirty="0" smtClean="0"/>
              <a:t>Życica </a:t>
            </a:r>
            <a:r>
              <a:rPr lang="pl-PL" dirty="0" err="1" smtClean="0"/>
              <a:t>westerwoldzka</a:t>
            </a:r>
            <a:r>
              <a:rPr lang="pl-PL" dirty="0" smtClean="0"/>
              <a:t> – 10%, Życica wielokwiatowa – 5%, Koniczyna </a:t>
            </a:r>
            <a:r>
              <a:rPr lang="pl-PL" dirty="0" err="1" smtClean="0"/>
              <a:t>ląkowa</a:t>
            </a:r>
            <a:r>
              <a:rPr lang="pl-PL" dirty="0" smtClean="0"/>
              <a:t> – 5%</a:t>
            </a:r>
            <a:br>
              <a:rPr lang="pl-PL" dirty="0" smtClean="0"/>
            </a:br>
            <a:r>
              <a:rPr lang="pl-PL" dirty="0" smtClean="0"/>
              <a:t/>
            </a:r>
            <a:br>
              <a:rPr lang="pl-PL" dirty="0" smtClean="0"/>
            </a:br>
            <a:r>
              <a:rPr lang="pl-PL" dirty="0" smtClean="0"/>
              <a:t>Wysokowydajna mieszanka do średnio-intensywnego użytkowania. Udział życicy trwalej i wiechliny lakowej powoduje dużą odporność runi na udeptywanie i ze względu na jej smakowitość zwiększa wykorzystanie pastwiska. Życica wielokwiatowa i </a:t>
            </a:r>
            <a:r>
              <a:rPr lang="pl-PL" dirty="0" err="1" smtClean="0"/>
              <a:t>westerwoldzka</a:t>
            </a:r>
            <a:r>
              <a:rPr lang="pl-PL" dirty="0" smtClean="0"/>
              <a:t> zapewnia wysoki plon juz w pierwszym roku wysiewu nasion. </a:t>
            </a:r>
            <a:br>
              <a:rPr lang="pl-PL" dirty="0" smtClean="0"/>
            </a:br>
            <a:r>
              <a:rPr lang="pl-PL" dirty="0" smtClean="0"/>
              <a:t/>
            </a:r>
            <a:br>
              <a:rPr lang="pl-PL" dirty="0" smtClean="0"/>
            </a:br>
            <a:r>
              <a:rPr lang="pl-PL" dirty="0" smtClean="0"/>
              <a:t>Zalecenia:</a:t>
            </a:r>
            <a:br>
              <a:rPr lang="pl-PL" dirty="0" smtClean="0"/>
            </a:br>
            <a:r>
              <a:rPr lang="pl-PL" dirty="0" smtClean="0"/>
              <a:t>Ilość wysiewu: 40–45 kg/ha</a:t>
            </a:r>
            <a:br>
              <a:rPr lang="pl-PL" dirty="0" smtClean="0"/>
            </a:br>
            <a:r>
              <a:rPr lang="pl-PL" dirty="0" smtClean="0"/>
              <a:t>Termin wysiewu: początek wegetacji lub od połowy sierpnia do połowy września</a:t>
            </a:r>
            <a:br>
              <a:rPr lang="pl-PL" dirty="0" smtClean="0"/>
            </a:br>
            <a:r>
              <a:rPr lang="pl-PL" dirty="0" smtClean="0"/>
              <a:t>Stanowisko: gleby organiczne i mineralne, umiarkowanie wilgotne</a:t>
            </a:r>
            <a:br>
              <a:rPr lang="pl-PL" dirty="0" smtClean="0"/>
            </a:br>
            <a:r>
              <a:rPr lang="pl-PL" dirty="0" smtClean="0"/>
              <a:t>Użytkowanie: 2 pokosy lub 1 pokos wiosna i 2 wypasy latem i jesienią</a:t>
            </a:r>
            <a:br>
              <a:rPr lang="pl-PL" dirty="0" smtClean="0"/>
            </a:br>
            <a:r>
              <a:rPr lang="pl-PL" dirty="0" smtClean="0"/>
              <a:t>Ograniczenia: w siedliskach wilgotnych tylko koszenie</a:t>
            </a:r>
            <a:br>
              <a:rPr lang="pl-PL" dirty="0" smtClean="0"/>
            </a:br>
            <a:r>
              <a:rPr lang="pl-PL" dirty="0" smtClean="0"/>
              <a:t>Nawożenie: umiarkowane</a:t>
            </a:r>
          </a:p>
          <a:p>
            <a:endParaRPr lang="pl-PL"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85720" y="285728"/>
            <a:ext cx="8715404" cy="6572272"/>
          </a:xfrm>
        </p:spPr>
        <p:txBody>
          <a:bodyPr>
            <a:normAutofit fontScale="92500"/>
          </a:bodyPr>
          <a:lstStyle/>
          <a:p>
            <a:r>
              <a:rPr lang="pl-PL" sz="2200" b="1" dirty="0" smtClean="0"/>
              <a:t>MIESZANKA PASTWISKOWO-ŁĄKOWA ZM 2</a:t>
            </a:r>
            <a:br>
              <a:rPr lang="pl-PL" sz="2200" b="1" dirty="0" smtClean="0"/>
            </a:br>
            <a:r>
              <a:rPr lang="pl-PL" sz="2200" dirty="0" smtClean="0"/>
              <a:t/>
            </a:r>
            <a:br>
              <a:rPr lang="pl-PL" sz="2200" dirty="0" smtClean="0"/>
            </a:br>
            <a:r>
              <a:rPr lang="pl-PL" sz="2200" dirty="0" smtClean="0"/>
              <a:t>Kupkówka pospolita – 10%, Kostrzewa łąkowa – 20%, Życica trwała – 30%, Wiechlina łąkowa – 5, Kostrzewa trzcinowa – 10%, Życica wielokwiatowa – 15%, Życica </a:t>
            </a:r>
            <a:r>
              <a:rPr lang="pl-PL" sz="2200" dirty="0" err="1" smtClean="0"/>
              <a:t>westerwoldzka</a:t>
            </a:r>
            <a:r>
              <a:rPr lang="pl-PL" sz="2200" dirty="0" smtClean="0"/>
              <a:t> – 5%, Koniczyna łąkowa – 5%</a:t>
            </a:r>
            <a:br>
              <a:rPr lang="pl-PL" sz="2200" dirty="0" smtClean="0"/>
            </a:br>
            <a:r>
              <a:rPr lang="pl-PL" sz="2200" dirty="0" smtClean="0"/>
              <a:t/>
            </a:r>
            <a:br>
              <a:rPr lang="pl-PL" sz="2200" dirty="0" smtClean="0"/>
            </a:br>
            <a:r>
              <a:rPr lang="pl-PL" sz="2200" dirty="0" smtClean="0"/>
              <a:t>Bardzo plenna mieszanka pastwiskowo-łąkowa przeznaczona na 2–kośne łąki i średnio-intensywne pastwiska. Tworzy mocną, zwartą darń. Może być stosowana w siedliskach okresowo-posusznych na glebach mineralnych i organicznych. Duży udział nasion życicy wielokwiatowej i </a:t>
            </a:r>
            <a:r>
              <a:rPr lang="pl-PL" sz="2200" dirty="0" err="1" smtClean="0"/>
              <a:t>westerwoldzkiej</a:t>
            </a:r>
            <a:r>
              <a:rPr lang="pl-PL" sz="2200" dirty="0" smtClean="0"/>
              <a:t> zapewnia plon już w roku wysiewu i znacznie ogranicza </a:t>
            </a:r>
            <a:r>
              <a:rPr lang="pl-PL" sz="2200" dirty="0" smtClean="0"/>
              <a:t>zachwaszczenie.</a:t>
            </a:r>
            <a:br>
              <a:rPr lang="pl-PL" sz="2200" dirty="0" smtClean="0"/>
            </a:br>
            <a:r>
              <a:rPr lang="pl-PL" sz="2200" dirty="0" smtClean="0"/>
              <a:t/>
            </a:r>
            <a:br>
              <a:rPr lang="pl-PL" sz="2200" dirty="0" smtClean="0"/>
            </a:br>
            <a:r>
              <a:rPr lang="pl-PL" sz="2200" dirty="0" smtClean="0"/>
              <a:t>Zalecenia:</a:t>
            </a:r>
            <a:br>
              <a:rPr lang="pl-PL" sz="2200" dirty="0" smtClean="0"/>
            </a:br>
            <a:r>
              <a:rPr lang="pl-PL" sz="2200" dirty="0" smtClean="0"/>
              <a:t>Ilość wysiewu: 40 kg/ha</a:t>
            </a:r>
            <a:br>
              <a:rPr lang="pl-PL" sz="2200" dirty="0" smtClean="0"/>
            </a:br>
            <a:r>
              <a:rPr lang="pl-PL" sz="2200" dirty="0" smtClean="0"/>
              <a:t>Termin wysiewu: początek wegetacji lub od </a:t>
            </a:r>
            <a:r>
              <a:rPr lang="pl-PL" sz="2200" dirty="0" err="1" smtClean="0"/>
              <a:t>poł</a:t>
            </a:r>
            <a:r>
              <a:rPr lang="pl-PL" sz="2200" dirty="0" smtClean="0"/>
              <a:t>. 08 do </a:t>
            </a:r>
            <a:r>
              <a:rPr lang="pl-PL" sz="2200" dirty="0" err="1" smtClean="0"/>
              <a:t>poł</a:t>
            </a:r>
            <a:r>
              <a:rPr lang="pl-PL" sz="2200" dirty="0" smtClean="0"/>
              <a:t>. 09.</a:t>
            </a:r>
            <a:br>
              <a:rPr lang="pl-PL" sz="2200" dirty="0" smtClean="0"/>
            </a:br>
            <a:r>
              <a:rPr lang="pl-PL" sz="2200" dirty="0" smtClean="0"/>
              <a:t>Stanowisko: gleby mineralne i organiczne</a:t>
            </a:r>
            <a:br>
              <a:rPr lang="pl-PL" sz="2200" dirty="0" smtClean="0"/>
            </a:br>
            <a:r>
              <a:rPr lang="pl-PL" sz="2200" dirty="0" smtClean="0"/>
              <a:t>Użytkowanie: 2 pokosy, 3–4 rotacje lub 1 pokos wiosną i 2 wypasy latem i jesienią</a:t>
            </a:r>
            <a:br>
              <a:rPr lang="pl-PL" sz="2200" dirty="0" smtClean="0"/>
            </a:br>
            <a:r>
              <a:rPr lang="pl-PL" sz="2200" dirty="0" smtClean="0"/>
              <a:t>Ograniczenia: w siedliskach wilgotnych tylko koszenie</a:t>
            </a:r>
            <a:br>
              <a:rPr lang="pl-PL" sz="2200" dirty="0" smtClean="0"/>
            </a:br>
            <a:r>
              <a:rPr lang="pl-PL" sz="2200" dirty="0" smtClean="0"/>
              <a:t>Nawożenie: umiarkowane, możliwość redukcji dawek azotu</a:t>
            </a:r>
          </a:p>
          <a:p>
            <a:endParaRPr lang="pl-PL" dirty="0" smtClean="0"/>
          </a:p>
          <a:p>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214290"/>
            <a:ext cx="9144000" cy="5078313"/>
          </a:xfrm>
          <a:prstGeom prst="rect">
            <a:avLst/>
          </a:prstGeom>
        </p:spPr>
        <p:txBody>
          <a:bodyPr wrap="square">
            <a:spAutoFit/>
          </a:bodyPr>
          <a:lstStyle/>
          <a:p>
            <a:r>
              <a:rPr lang="pl-PL" b="1" dirty="0" smtClean="0"/>
              <a:t>MIESZANKA KOŚNA ZM 3</a:t>
            </a:r>
            <a:br>
              <a:rPr lang="pl-PL" b="1" dirty="0" smtClean="0"/>
            </a:br>
            <a:r>
              <a:rPr lang="pl-PL" b="1" dirty="0" smtClean="0"/>
              <a:t/>
            </a:r>
            <a:br>
              <a:rPr lang="pl-PL" b="1" dirty="0" smtClean="0"/>
            </a:br>
            <a:r>
              <a:rPr lang="pl-PL" dirty="0" smtClean="0"/>
              <a:t>Życica </a:t>
            </a:r>
            <a:r>
              <a:rPr lang="pl-PL" dirty="0" err="1" smtClean="0"/>
              <a:t>westerwoldzka</a:t>
            </a:r>
            <a:r>
              <a:rPr lang="pl-PL" dirty="0" smtClean="0"/>
              <a:t> – 60%, Życica wielokwiatowa – 20%, Koniczyna </a:t>
            </a:r>
            <a:r>
              <a:rPr lang="pl-PL" dirty="0" smtClean="0"/>
              <a:t>ł./Lucerna </a:t>
            </a:r>
            <a:r>
              <a:rPr lang="pl-PL" dirty="0" smtClean="0"/>
              <a:t>siewna – 20%</a:t>
            </a:r>
            <a:br>
              <a:rPr lang="pl-PL" dirty="0" smtClean="0"/>
            </a:br>
            <a:r>
              <a:rPr lang="pl-PL" dirty="0" smtClean="0"/>
              <a:t/>
            </a:r>
            <a:br>
              <a:rPr lang="pl-PL" dirty="0" smtClean="0"/>
            </a:br>
            <a:r>
              <a:rPr lang="pl-PL" dirty="0" smtClean="0"/>
              <a:t>Mieszanka kośna na 2–3 letnie użytki przemienne na gruntach ornych. Bardzo plenna, umożliwia</a:t>
            </a:r>
            <a:br>
              <a:rPr lang="pl-PL" dirty="0" smtClean="0"/>
            </a:br>
            <a:r>
              <a:rPr lang="pl-PL" dirty="0" smtClean="0"/>
              <a:t>w warunkach intensywnego nawożenia uzyskanie nawet 80–90t/ha zielonej masy już w pierwszym roku użytkowania. Znaczący dodatek koniczyny łąkowej lub lucerny poprawia smak paszy i jej wartość (zawartość białka). Mieszanka polecana jest na zielonkę, siano i sianokiszonkę w siedliskach umiarkowanie wilgotnych i okresowo-posusznych. Stanowi cenny element płodozmianu polowego.</a:t>
            </a:r>
            <a:br>
              <a:rPr lang="pl-PL" dirty="0" smtClean="0"/>
            </a:br>
            <a:r>
              <a:rPr lang="pl-PL" dirty="0" smtClean="0"/>
              <a:t/>
            </a:r>
            <a:br>
              <a:rPr lang="pl-PL" dirty="0" smtClean="0"/>
            </a:br>
            <a:r>
              <a:rPr lang="pl-PL" dirty="0" smtClean="0"/>
              <a:t>Zalecenia:</a:t>
            </a:r>
            <a:br>
              <a:rPr lang="pl-PL" dirty="0" smtClean="0"/>
            </a:br>
            <a:r>
              <a:rPr lang="pl-PL" dirty="0" smtClean="0"/>
              <a:t>Ilość wysiewu: 40 kg/ha</a:t>
            </a:r>
            <a:br>
              <a:rPr lang="pl-PL" dirty="0" smtClean="0"/>
            </a:br>
            <a:r>
              <a:rPr lang="pl-PL" dirty="0" smtClean="0"/>
              <a:t>Termin wysiewu: początek wegetacji lub od połowy sierpnia do połowy września</a:t>
            </a:r>
            <a:br>
              <a:rPr lang="pl-PL" dirty="0" smtClean="0"/>
            </a:br>
            <a:r>
              <a:rPr lang="pl-PL" dirty="0" smtClean="0"/>
              <a:t>Stanowisko: gleby mineralne, żyzne</a:t>
            </a:r>
            <a:br>
              <a:rPr lang="pl-PL" dirty="0" smtClean="0"/>
            </a:br>
            <a:r>
              <a:rPr lang="pl-PL" dirty="0" smtClean="0"/>
              <a:t>Użytkowanie: 3-4 pokosy</a:t>
            </a:r>
            <a:br>
              <a:rPr lang="pl-PL" dirty="0" smtClean="0"/>
            </a:br>
            <a:r>
              <a:rPr lang="pl-PL" dirty="0" smtClean="0"/>
              <a:t>Ograniczenia: nie wypasać</a:t>
            </a:r>
            <a:br>
              <a:rPr lang="pl-PL" dirty="0" smtClean="0"/>
            </a:br>
            <a:r>
              <a:rPr lang="pl-PL" dirty="0" smtClean="0"/>
              <a:t>Nawożenie: intensywne</a:t>
            </a:r>
            <a:endParaRPr lang="pl-PL"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normAutofit fontScale="47500" lnSpcReduction="20000"/>
          </a:bodyPr>
          <a:lstStyle/>
          <a:p>
            <a:r>
              <a:rPr lang="pl-PL" b="1" dirty="0" smtClean="0"/>
              <a:t>MIESZANKA KOŚNA ZM 4</a:t>
            </a:r>
            <a:br>
              <a:rPr lang="pl-PL" b="1" dirty="0" smtClean="0"/>
            </a:br>
            <a:r>
              <a:rPr lang="pl-PL" b="1" dirty="0" smtClean="0"/>
              <a:t/>
            </a:r>
            <a:br>
              <a:rPr lang="pl-PL" b="1" dirty="0" smtClean="0"/>
            </a:br>
            <a:r>
              <a:rPr lang="pl-PL" dirty="0" smtClean="0"/>
              <a:t>Tymotka łąkowa – 30%, Kostrzewa łąkowa – 20%, Życica trwała – 30%, Życica </a:t>
            </a:r>
            <a:r>
              <a:rPr lang="pl-PL" dirty="0" err="1" smtClean="0"/>
              <a:t>westerwoldzka</a:t>
            </a:r>
            <a:r>
              <a:rPr lang="pl-PL" dirty="0" smtClean="0"/>
              <a:t> – 10%, Życica wielokwiatowa – 10%</a:t>
            </a:r>
            <a:br>
              <a:rPr lang="pl-PL" dirty="0" smtClean="0"/>
            </a:br>
            <a:r>
              <a:rPr lang="pl-PL" dirty="0" smtClean="0"/>
              <a:t/>
            </a:r>
            <a:br>
              <a:rPr lang="pl-PL" dirty="0" smtClean="0"/>
            </a:br>
            <a:r>
              <a:rPr lang="pl-PL" dirty="0" smtClean="0"/>
              <a:t>Intensywna mieszanka kośna. Doskonała na intensywne 3–4 kośne łąki trwałe i 3–4 letnie łąki przemienne na gruntach ornych. Tworzy mocną, zwartą, szybko odrastającą darń. Przeznaczona na wartościową zielonkę, siano i sianokiszonkę. Mieszanka umożliwia uzyskanie wysokich plonów w optymalnie uwilgotnionych i intensywnie nawożonych siedliskach. Częste, co najmniej 3–4 krotne koszenie korzystnie wpływa na wzrost plonowania.</a:t>
            </a:r>
            <a:br>
              <a:rPr lang="pl-PL" dirty="0" smtClean="0"/>
            </a:br>
            <a:r>
              <a:rPr lang="pl-PL" dirty="0" smtClean="0"/>
              <a:t/>
            </a:r>
            <a:br>
              <a:rPr lang="pl-PL" dirty="0" smtClean="0"/>
            </a:br>
            <a:r>
              <a:rPr lang="pl-PL" dirty="0" smtClean="0"/>
              <a:t>Zalecenia:</a:t>
            </a:r>
            <a:br>
              <a:rPr lang="pl-PL" dirty="0" smtClean="0"/>
            </a:br>
            <a:r>
              <a:rPr lang="pl-PL" dirty="0" smtClean="0"/>
              <a:t>Ilość wysiewu: 35–40 kg/ha</a:t>
            </a:r>
            <a:br>
              <a:rPr lang="pl-PL" dirty="0" smtClean="0"/>
            </a:br>
            <a:r>
              <a:rPr lang="pl-PL" dirty="0" smtClean="0"/>
              <a:t>Termin wysiewu: początek wegetacji lub od połowy sierpnia do połowy września</a:t>
            </a:r>
            <a:br>
              <a:rPr lang="pl-PL" dirty="0" smtClean="0"/>
            </a:br>
            <a:r>
              <a:rPr lang="pl-PL" dirty="0" smtClean="0"/>
              <a:t>Stanowisko: umiarkowanie wilgotne, głównie gleby mineralne</a:t>
            </a:r>
            <a:br>
              <a:rPr lang="pl-PL" dirty="0" smtClean="0"/>
            </a:br>
            <a:r>
              <a:rPr lang="pl-PL" dirty="0" smtClean="0"/>
              <a:t>Użytkowanie: kośne, intensywne</a:t>
            </a:r>
            <a:br>
              <a:rPr lang="pl-PL" dirty="0" smtClean="0"/>
            </a:br>
            <a:r>
              <a:rPr lang="pl-PL" dirty="0" smtClean="0"/>
              <a:t>Ograniczenia: nie wysiewać w siedliskach wilgotnych i posusznych</a:t>
            </a:r>
            <a:br>
              <a:rPr lang="pl-PL" dirty="0" smtClean="0"/>
            </a:br>
            <a:r>
              <a:rPr lang="pl-PL" dirty="0" smtClean="0"/>
              <a:t>Nawożenie: intensywne</a:t>
            </a:r>
          </a:p>
          <a:p>
            <a:r>
              <a:rPr lang="pl-PL" b="1" dirty="0" smtClean="0"/>
              <a:t>MIESZANKA KOŚNA ZM 5</a:t>
            </a:r>
            <a:br>
              <a:rPr lang="pl-PL" b="1" dirty="0" smtClean="0"/>
            </a:br>
            <a:r>
              <a:rPr lang="pl-PL" b="1" dirty="0" smtClean="0"/>
              <a:t/>
            </a:r>
            <a:br>
              <a:rPr lang="pl-PL" b="1" dirty="0" smtClean="0"/>
            </a:br>
            <a:r>
              <a:rPr lang="pl-PL" dirty="0" smtClean="0"/>
              <a:t>Tymotka łąkowa – 25%, Kostrzewa łąkowa – 25%, Życica trwała – 25%, Życica </a:t>
            </a:r>
            <a:r>
              <a:rPr lang="pl-PL" dirty="0" err="1" smtClean="0"/>
              <a:t>westerwoldzka</a:t>
            </a:r>
            <a:r>
              <a:rPr lang="pl-PL" dirty="0" smtClean="0"/>
              <a:t> – 10%, Życica wielokwiatowa – 10%, Koniczyna łąkowa – 5%</a:t>
            </a:r>
            <a:br>
              <a:rPr lang="pl-PL" dirty="0" smtClean="0"/>
            </a:br>
            <a:r>
              <a:rPr lang="pl-PL" dirty="0" smtClean="0"/>
              <a:t/>
            </a:r>
            <a:br>
              <a:rPr lang="pl-PL" dirty="0" smtClean="0"/>
            </a:br>
            <a:r>
              <a:rPr lang="pl-PL" dirty="0" smtClean="0"/>
              <a:t>Mieszanka kośna, średnio-intensywna. Polecana na 2–3-kośne łąki trwałe. Uwzględnione w mieszance wartościowe gatunki i odmiany traw pastewnych gwarantują uzyskanie wysokich plonów treściwej i smakowitej paszy. Duży udział gatunków odpornych na przygryzanie i udeptywanie umożliwia zmienne, kośno-pastwiskowe użytkowanie już w 2–3 roku po zasiewie. Mieszanka polecana do stosowania na glebach mineralnych, oraz organicznych z wyjątkiem siedlisk wilgotnych.</a:t>
            </a:r>
            <a:br>
              <a:rPr lang="pl-PL" dirty="0" smtClean="0"/>
            </a:br>
            <a:r>
              <a:rPr lang="pl-PL" dirty="0" smtClean="0"/>
              <a:t/>
            </a:r>
            <a:br>
              <a:rPr lang="pl-PL" dirty="0" smtClean="0"/>
            </a:br>
            <a:r>
              <a:rPr lang="pl-PL" dirty="0" smtClean="0"/>
              <a:t>Zalecenia:</a:t>
            </a:r>
            <a:br>
              <a:rPr lang="pl-PL" dirty="0" smtClean="0"/>
            </a:br>
            <a:r>
              <a:rPr lang="pl-PL" dirty="0" smtClean="0"/>
              <a:t>Ilość wysiewu: 35 kg/ha</a:t>
            </a:r>
            <a:br>
              <a:rPr lang="pl-PL" dirty="0" smtClean="0"/>
            </a:br>
            <a:r>
              <a:rPr lang="pl-PL" dirty="0" smtClean="0"/>
              <a:t>Termin wysiewu: początek wegetacji lub od połowy sierpnia do połowy września</a:t>
            </a:r>
            <a:br>
              <a:rPr lang="pl-PL" dirty="0" smtClean="0"/>
            </a:br>
            <a:r>
              <a:rPr lang="pl-PL" dirty="0" smtClean="0"/>
              <a:t>Stanowisko: optymalnie wilgotne, gleby mineralne i organiczne</a:t>
            </a:r>
            <a:br>
              <a:rPr lang="pl-PL" dirty="0" smtClean="0"/>
            </a:br>
            <a:r>
              <a:rPr lang="pl-PL" dirty="0" smtClean="0"/>
              <a:t>Użytkowanie: 2–3-kośne, dopuszcza się użytkowanie zmienne kośno-pastwiskowe</a:t>
            </a:r>
            <a:br>
              <a:rPr lang="pl-PL" dirty="0" smtClean="0"/>
            </a:br>
            <a:r>
              <a:rPr lang="pl-PL" dirty="0" smtClean="0"/>
              <a:t>Ograniczenia: nie wysiewać w siedliskach wilgotnych i posusznych</a:t>
            </a:r>
            <a:br>
              <a:rPr lang="pl-PL" dirty="0" smtClean="0"/>
            </a:br>
            <a:r>
              <a:rPr lang="pl-PL" dirty="0" smtClean="0"/>
              <a:t>Nawożenie: </a:t>
            </a:r>
            <a:r>
              <a:rPr lang="pl-PL" dirty="0" smtClean="0"/>
              <a:t>intensywne, Stanowisko </a:t>
            </a:r>
            <a:r>
              <a:rPr lang="pl-PL" dirty="0" smtClean="0"/>
              <a:t>– w siedliskach wilgotnych i </a:t>
            </a:r>
            <a:r>
              <a:rPr lang="pl-PL" dirty="0" smtClean="0"/>
              <a:t>posusznych</a:t>
            </a:r>
            <a:r>
              <a:rPr lang="pl-PL" dirty="0" smtClean="0"/>
              <a:t>.</a:t>
            </a:r>
            <a:endParaRPr lang="pl-PL" dirty="0" smtClean="0"/>
          </a:p>
          <a:p>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0" nodeType="clickEffect">
                                  <p:stCondLst>
                                    <p:cond delay="0"/>
                                  </p:stCondLst>
                                  <p:childTnLst>
                                    <p:animEffect transition="out" filter="checkerboard(across)">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0" nodeType="clickEffect">
                                  <p:stCondLst>
                                    <p:cond delay="0"/>
                                  </p:stCondLst>
                                  <p:childTnLst>
                                    <p:animEffect transition="out" filter="checkerboard(across)">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normAutofit fontScale="47500" lnSpcReduction="20000"/>
          </a:bodyPr>
          <a:lstStyle/>
          <a:p>
            <a:r>
              <a:rPr lang="pl-PL" b="1" dirty="0" smtClean="0"/>
              <a:t>MIESZANKA PASTWISKOWA ZM 6</a:t>
            </a:r>
            <a:br>
              <a:rPr lang="pl-PL" b="1" dirty="0" smtClean="0"/>
            </a:br>
            <a:r>
              <a:rPr lang="pl-PL" b="1" dirty="0" smtClean="0"/>
              <a:t/>
            </a:r>
            <a:br>
              <a:rPr lang="pl-PL" b="1" dirty="0" smtClean="0"/>
            </a:br>
            <a:r>
              <a:rPr lang="pl-PL" dirty="0" smtClean="0"/>
              <a:t>Życica trwała 4n – 25%, Życica trwała 2n – 20%, Tymotka łąkowa – 20%, Kostrzewa łąkowa – 20%, Życica </a:t>
            </a:r>
            <a:r>
              <a:rPr lang="pl-PL" dirty="0" err="1" smtClean="0"/>
              <a:t>westerwoldzka</a:t>
            </a:r>
            <a:r>
              <a:rPr lang="pl-PL" dirty="0" smtClean="0"/>
              <a:t> – 5%, Życica wielokwiatowa – 5%, Koniczyna biała – 5%</a:t>
            </a:r>
            <a:br>
              <a:rPr lang="pl-PL" dirty="0" smtClean="0"/>
            </a:br>
            <a:r>
              <a:rPr lang="pl-PL" dirty="0" smtClean="0"/>
              <a:t/>
            </a:r>
            <a:br>
              <a:rPr lang="pl-PL" dirty="0" smtClean="0"/>
            </a:br>
            <a:r>
              <a:rPr lang="pl-PL" dirty="0" smtClean="0"/>
              <a:t>Wysokowydajna mieszanka przeznaczona na intensywne pastwiska.</a:t>
            </a:r>
            <a:br>
              <a:rPr lang="pl-PL" dirty="0" smtClean="0"/>
            </a:br>
            <a:r>
              <a:rPr lang="pl-PL" dirty="0" smtClean="0"/>
              <a:t>Dostarcza smakowitej paszy niezastąpionej w żywieniu letnim zwierząt. Duży udział wartościowych odmian życicy trwałej gwarantuje uzyskanie wysokich plonów w warunkach 4-5 rotacji pastwiskowych. Zalecana szczególnie na gleby mineralne, optymalnie uwilgotnione. Wymaga wysokich dawek nawożenia azotem, a jej trwałość wzrasta wraz ze wzrostem częstotliwości wypasu.</a:t>
            </a:r>
            <a:br>
              <a:rPr lang="pl-PL" dirty="0" smtClean="0"/>
            </a:br>
            <a:r>
              <a:rPr lang="pl-PL" dirty="0" smtClean="0"/>
              <a:t/>
            </a:r>
            <a:br>
              <a:rPr lang="pl-PL" dirty="0" smtClean="0"/>
            </a:br>
            <a:r>
              <a:rPr lang="pl-PL" dirty="0" smtClean="0"/>
              <a:t>Zalecenia:</a:t>
            </a:r>
            <a:br>
              <a:rPr lang="pl-PL" dirty="0" smtClean="0"/>
            </a:br>
            <a:r>
              <a:rPr lang="pl-PL" dirty="0" smtClean="0"/>
              <a:t>Ilość wysiewu: 35 kg/ha</a:t>
            </a:r>
            <a:br>
              <a:rPr lang="pl-PL" dirty="0" smtClean="0"/>
            </a:br>
            <a:r>
              <a:rPr lang="pl-PL" dirty="0" smtClean="0"/>
              <a:t>Termin wysiewu: początek wegetacji lub od połowy sierpnia do połowy września</a:t>
            </a:r>
            <a:br>
              <a:rPr lang="pl-PL" dirty="0" smtClean="0"/>
            </a:br>
            <a:r>
              <a:rPr lang="pl-PL" dirty="0" smtClean="0"/>
              <a:t>Stanowisko: optymalnie wilgotne, gleby mineralne i organiczne</a:t>
            </a:r>
            <a:br>
              <a:rPr lang="pl-PL" dirty="0" smtClean="0"/>
            </a:br>
            <a:r>
              <a:rPr lang="pl-PL" dirty="0" smtClean="0"/>
              <a:t>Użytkowanie: pastwiskowe 4-5 rotacji lub zmienne, kośno-pastwiskowe</a:t>
            </a:r>
            <a:br>
              <a:rPr lang="pl-PL" dirty="0" smtClean="0"/>
            </a:br>
            <a:r>
              <a:rPr lang="pl-PL" dirty="0" smtClean="0"/>
              <a:t>(3 rotacje + 1 pokos)                                                                                               </a:t>
            </a:r>
            <a:br>
              <a:rPr lang="pl-PL" dirty="0" smtClean="0"/>
            </a:br>
            <a:r>
              <a:rPr lang="pl-PL" dirty="0" smtClean="0"/>
              <a:t>Ograniczenia: brak</a:t>
            </a:r>
            <a:br>
              <a:rPr lang="pl-PL" dirty="0" smtClean="0"/>
            </a:br>
            <a:r>
              <a:rPr lang="pl-PL" dirty="0" smtClean="0"/>
              <a:t>Nawożenie: intensywne</a:t>
            </a:r>
          </a:p>
          <a:p>
            <a:r>
              <a:rPr lang="pl-PL" b="1" dirty="0" smtClean="0"/>
              <a:t>MIESZANKA PASTWISKOWA ZM 7</a:t>
            </a:r>
            <a:br>
              <a:rPr lang="pl-PL" b="1" dirty="0" smtClean="0"/>
            </a:br>
            <a:r>
              <a:rPr lang="pl-PL" b="1" dirty="0" smtClean="0"/>
              <a:t/>
            </a:r>
            <a:br>
              <a:rPr lang="pl-PL" b="1" dirty="0" smtClean="0"/>
            </a:br>
            <a:r>
              <a:rPr lang="pl-PL" dirty="0" smtClean="0"/>
              <a:t>Życica trwała – 35%, Życica wielokwiatowa – 10%, Kostrzewa łąkowa – 20%, Kostrzewa trzcinowa – 5%, Tymotka łąkowa – 15%, Życica </a:t>
            </a:r>
            <a:r>
              <a:rPr lang="pl-PL" dirty="0" err="1" smtClean="0"/>
              <a:t>westerwoldzka</a:t>
            </a:r>
            <a:r>
              <a:rPr lang="pl-PL" dirty="0" smtClean="0"/>
              <a:t> – 10%, Koniczyna czerwona – 5%</a:t>
            </a:r>
            <a:br>
              <a:rPr lang="pl-PL" dirty="0" smtClean="0"/>
            </a:br>
            <a:r>
              <a:rPr lang="pl-PL" dirty="0" smtClean="0"/>
              <a:t/>
            </a:r>
            <a:br>
              <a:rPr lang="pl-PL" dirty="0" smtClean="0"/>
            </a:br>
            <a:r>
              <a:rPr lang="pl-PL" dirty="0" smtClean="0"/>
              <a:t>Doskonała, plenna mieszanka na średnio-intensywne pastwiska na glebach mineralnych i organicznych. Bogaty skład gatunkowy i odmianowy gwarantuje uzyskanie wysokosprawnej i bogatej w składniki pokarmowe paszy. Dodatek twardych w skarmianiu gatunków traw umożliwia zastosowanie jej na pastwiskach specjalnych dla koni, kóz i owiec. Może być użytkowana zmiennie, kośno-pastwiskowo.</a:t>
            </a:r>
            <a:br>
              <a:rPr lang="pl-PL" dirty="0" smtClean="0"/>
            </a:br>
            <a:r>
              <a:rPr lang="pl-PL" dirty="0" smtClean="0"/>
              <a:t/>
            </a:r>
            <a:br>
              <a:rPr lang="pl-PL" dirty="0" smtClean="0"/>
            </a:br>
            <a:r>
              <a:rPr lang="pl-PL" dirty="0" smtClean="0"/>
              <a:t>Zalecenia:</a:t>
            </a:r>
            <a:br>
              <a:rPr lang="pl-PL" dirty="0" smtClean="0"/>
            </a:br>
            <a:r>
              <a:rPr lang="pl-PL" dirty="0" smtClean="0"/>
              <a:t>Ilość wysiewu: 40 kg/ha</a:t>
            </a:r>
            <a:br>
              <a:rPr lang="pl-PL" dirty="0" smtClean="0"/>
            </a:br>
            <a:r>
              <a:rPr lang="pl-PL" dirty="0" smtClean="0"/>
              <a:t>Termin wysiewu: początek wegetacji lub od połowy sierpnia do połowy września</a:t>
            </a:r>
            <a:br>
              <a:rPr lang="pl-PL" dirty="0" smtClean="0"/>
            </a:br>
            <a:r>
              <a:rPr lang="pl-PL" dirty="0" smtClean="0"/>
              <a:t>Stanowisko: optymalnie wilgotne</a:t>
            </a:r>
            <a:br>
              <a:rPr lang="pl-PL" dirty="0" smtClean="0"/>
            </a:br>
            <a:r>
              <a:rPr lang="pl-PL" dirty="0" smtClean="0"/>
              <a:t>Użytkowanie: pastwiskowe, 4–5 rotacji lub zmienne, kośno-pastwiskowe (3 rotacje + 1 pokos)</a:t>
            </a:r>
            <a:br>
              <a:rPr lang="pl-PL" dirty="0" smtClean="0"/>
            </a:br>
            <a:r>
              <a:rPr lang="pl-PL" dirty="0" smtClean="0"/>
              <a:t>Ograniczenia: brak</a:t>
            </a:r>
            <a:br>
              <a:rPr lang="pl-PL" dirty="0" smtClean="0"/>
            </a:br>
            <a:r>
              <a:rPr lang="pl-PL" dirty="0" smtClean="0"/>
              <a:t>Nawożenie: średnio-intensywne</a:t>
            </a:r>
          </a:p>
          <a:p>
            <a:endParaRPr lang="pl-PL"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0" y="-142900"/>
            <a:ext cx="9144000" cy="6924973"/>
          </a:xfrm>
          <a:prstGeom prst="rect">
            <a:avLst/>
          </a:prstGeom>
          <a:solidFill>
            <a:srgbClr val="92D050"/>
          </a:solidFill>
        </p:spPr>
        <p:txBody>
          <a:bodyPr wrap="square">
            <a:spAutoFit/>
          </a:bodyPr>
          <a:lstStyle/>
          <a:p>
            <a:pPr>
              <a:buFont typeface="Arial" pitchFamily="34" charset="0"/>
              <a:buChar char="•"/>
            </a:pPr>
            <a:endParaRPr lang="pl-PL" b="1" dirty="0" smtClean="0"/>
          </a:p>
          <a:p>
            <a:pPr>
              <a:buFont typeface="Arial" pitchFamily="34" charset="0"/>
              <a:buChar char="•"/>
            </a:pPr>
            <a:endParaRPr lang="pl-PL" b="1" dirty="0" smtClean="0"/>
          </a:p>
          <a:p>
            <a:pPr>
              <a:buFont typeface="Arial" pitchFamily="34" charset="0"/>
              <a:buChar char="•"/>
            </a:pPr>
            <a:endParaRPr lang="pl-PL" b="1" dirty="0" smtClean="0"/>
          </a:p>
          <a:p>
            <a:pPr>
              <a:buFont typeface="Arial" pitchFamily="34" charset="0"/>
              <a:buChar char="•"/>
            </a:pPr>
            <a:endParaRPr lang="pl-PL" b="1" dirty="0" smtClean="0"/>
          </a:p>
          <a:p>
            <a:endParaRPr lang="pl-PL" b="1" dirty="0" smtClean="0"/>
          </a:p>
          <a:p>
            <a:endParaRPr lang="pl-PL" b="1" dirty="0" smtClean="0"/>
          </a:p>
          <a:p>
            <a:pPr>
              <a:buFont typeface="Arial" pitchFamily="34" charset="0"/>
              <a:buChar char="•"/>
            </a:pPr>
            <a:r>
              <a:rPr lang="pl-PL" sz="2400" b="1" dirty="0" smtClean="0"/>
              <a:t>Trawy i motylkowate lepiej i wierniej plonują w warunkach polowych niż naturalnych, co wiąże się z mniejszą konkurencyjnością obcych wieloletnich gatunków roślin i większą stabilizacją warunków wodno-glebowych na polach. </a:t>
            </a:r>
          </a:p>
          <a:p>
            <a:endParaRPr lang="pl-PL" sz="2400" b="1" dirty="0" smtClean="0"/>
          </a:p>
          <a:p>
            <a:endParaRPr lang="pl-PL" sz="2400" b="1" dirty="0" smtClean="0"/>
          </a:p>
          <a:p>
            <a:endParaRPr lang="pl-PL" sz="2400" b="1" dirty="0" smtClean="0"/>
          </a:p>
          <a:p>
            <a:endParaRPr lang="pl-PL" sz="2400" b="1" dirty="0" smtClean="0"/>
          </a:p>
          <a:p>
            <a:endParaRPr lang="pl-PL" sz="2400" b="1" dirty="0" smtClean="0"/>
          </a:p>
          <a:p>
            <a:pPr>
              <a:buFont typeface="Arial" pitchFamily="34" charset="0"/>
              <a:buChar char="•"/>
            </a:pPr>
            <a:r>
              <a:rPr lang="pl-PL" sz="2400" b="1" dirty="0" smtClean="0"/>
              <a:t> W mieszankach kilkugatunkowych trwałość gatunków jest na ogół większa niż w zasiewach jedno- lub dwugatunkowych. Pod względem trwałości  można szeregować następująco: najtrwalsza - kupkówka pospolita, kostrzewa trzcinowa, tymotka łąkowa, kostrzewa łąkowa, życica trwała.</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normAutofit fontScale="47500" lnSpcReduction="20000"/>
          </a:bodyPr>
          <a:lstStyle/>
          <a:p>
            <a:r>
              <a:rPr lang="pl-PL" b="1" dirty="0" smtClean="0"/>
              <a:t>MIESZANKA PASTWISKOWA ZM 8</a:t>
            </a:r>
            <a:br>
              <a:rPr lang="pl-PL" b="1" dirty="0" smtClean="0"/>
            </a:br>
            <a:r>
              <a:rPr lang="pl-PL" b="1" dirty="0" smtClean="0"/>
              <a:t/>
            </a:r>
            <a:br>
              <a:rPr lang="pl-PL" b="1" dirty="0" smtClean="0"/>
            </a:br>
            <a:r>
              <a:rPr lang="pl-PL" dirty="0" smtClean="0"/>
              <a:t>Życica trwała – 15%, Kupkówka pospolita – 10%, Kostrzewa łąkowa – 15%, Kostrzewa czerwona – 20%, Wiechlina łąkowa – 15%, Życica </a:t>
            </a:r>
            <a:r>
              <a:rPr lang="pl-PL" dirty="0" err="1" smtClean="0"/>
              <a:t>westerwoldzka</a:t>
            </a:r>
            <a:r>
              <a:rPr lang="pl-PL" dirty="0" smtClean="0"/>
              <a:t> – 5%. Koniczyna biała – 20%</a:t>
            </a:r>
            <a:br>
              <a:rPr lang="pl-PL" dirty="0" smtClean="0"/>
            </a:br>
            <a:r>
              <a:rPr lang="pl-PL" dirty="0" smtClean="0"/>
              <a:t/>
            </a:r>
            <a:br>
              <a:rPr lang="pl-PL" dirty="0" smtClean="0"/>
            </a:br>
            <a:r>
              <a:rPr lang="pl-PL" dirty="0" smtClean="0"/>
              <a:t>Bardzo trwała mieszanka tworząca mocną, odporną na udeptywanie i szybko odrastającą darń. Nadaje się na ekstensywne pastwiska w siedliskach umiarkowanie wilgotnych i okresowo-posusznych. Duży udział w mieszance nasion koniczyny białej poprawia smak paszy i zawartość białka. Dodatek życicy </a:t>
            </a:r>
            <a:r>
              <a:rPr lang="pl-PL" dirty="0" err="1" smtClean="0"/>
              <a:t>westerwoldzkiej</a:t>
            </a:r>
            <a:r>
              <a:rPr lang="pl-PL" dirty="0" smtClean="0"/>
              <a:t> zmniejsza zachwaszczenie nowych zasiewów.</a:t>
            </a:r>
            <a:br>
              <a:rPr lang="pl-PL" dirty="0" smtClean="0"/>
            </a:br>
            <a:r>
              <a:rPr lang="pl-PL" dirty="0" smtClean="0"/>
              <a:t/>
            </a:r>
            <a:br>
              <a:rPr lang="pl-PL" dirty="0" smtClean="0"/>
            </a:br>
            <a:r>
              <a:rPr lang="pl-PL" dirty="0" smtClean="0"/>
              <a:t>Zalecenia:</a:t>
            </a:r>
            <a:br>
              <a:rPr lang="pl-PL" dirty="0" smtClean="0"/>
            </a:br>
            <a:r>
              <a:rPr lang="pl-PL" dirty="0" smtClean="0"/>
              <a:t>Ilość wysiewu: 35–40 kg/ha</a:t>
            </a:r>
            <a:br>
              <a:rPr lang="pl-PL" dirty="0" smtClean="0"/>
            </a:br>
            <a:r>
              <a:rPr lang="pl-PL" dirty="0" smtClean="0"/>
              <a:t>Termin wysiewu: początek wegetacji lub od połowy sierpnia do połowy września</a:t>
            </a:r>
            <a:br>
              <a:rPr lang="pl-PL" dirty="0" smtClean="0"/>
            </a:br>
            <a:r>
              <a:rPr lang="pl-PL" dirty="0" smtClean="0"/>
              <a:t>Użytkowanie: wypas ciągły lub 3 rotacje, możliwe koszenie 1 pokosu wiosną</a:t>
            </a:r>
            <a:br>
              <a:rPr lang="pl-PL" dirty="0" smtClean="0"/>
            </a:br>
            <a:r>
              <a:rPr lang="pl-PL" dirty="0" smtClean="0"/>
              <a:t>Ograniczenia: w okresach nadmiernego uwilgotnienia nie wypasać</a:t>
            </a:r>
            <a:br>
              <a:rPr lang="pl-PL" dirty="0" smtClean="0"/>
            </a:br>
            <a:r>
              <a:rPr lang="pl-PL" dirty="0" smtClean="0"/>
              <a:t>Nawożenie: umiarkowane z możliwością redukcji dawek azotu</a:t>
            </a:r>
          </a:p>
          <a:p>
            <a:r>
              <a:rPr lang="pl-PL" b="1" dirty="0" smtClean="0"/>
              <a:t>MIESZANKA PASTWISKOWO-ŁĄKOWA ZM 9</a:t>
            </a:r>
            <a:br>
              <a:rPr lang="pl-PL" b="1" dirty="0" smtClean="0"/>
            </a:br>
            <a:r>
              <a:rPr lang="pl-PL" b="1" dirty="0" smtClean="0"/>
              <a:t/>
            </a:r>
            <a:br>
              <a:rPr lang="pl-PL" b="1" dirty="0" smtClean="0"/>
            </a:br>
            <a:r>
              <a:rPr lang="pl-PL" dirty="0" smtClean="0"/>
              <a:t>Kostrzewa czerwona – 25%, Kostrzewa łąkowa – 10%, Wiechlina łąkowa – 15%, Tymotka łąkowa – 10%, Życica trwała 2n – 10%, Życica trwała 4n – 5%,</a:t>
            </a:r>
            <a:br>
              <a:rPr lang="pl-PL" dirty="0" smtClean="0"/>
            </a:br>
            <a:r>
              <a:rPr lang="pl-PL" dirty="0" smtClean="0"/>
              <a:t>Życica </a:t>
            </a:r>
            <a:r>
              <a:rPr lang="pl-PL" dirty="0" err="1" smtClean="0"/>
              <a:t>westerwoldzka</a:t>
            </a:r>
            <a:r>
              <a:rPr lang="pl-PL" dirty="0" smtClean="0"/>
              <a:t> – 5%, Wyczyniec łąkowy – 10%, Koniczyna biała – 10%</a:t>
            </a:r>
            <a:br>
              <a:rPr lang="pl-PL" dirty="0" smtClean="0"/>
            </a:br>
            <a:r>
              <a:rPr lang="pl-PL" dirty="0" smtClean="0"/>
              <a:t/>
            </a:r>
            <a:br>
              <a:rPr lang="pl-PL" dirty="0" smtClean="0"/>
            </a:br>
            <a:r>
              <a:rPr lang="pl-PL" dirty="0" smtClean="0"/>
              <a:t>Mieszanka na ekstensywne i średnio-intensywne pastwiska w siedliskach umiarkowanie wilgotnych i okresowo-posusznych. Tworzy mocną, odporną na wydeptywanie darń. Duży udział w mieszance nasion koniczyny białej umożliwia ograniczenie dawek nawożenia azotem. Dodatek życicy </a:t>
            </a:r>
            <a:r>
              <a:rPr lang="pl-PL" dirty="0" err="1" smtClean="0"/>
              <a:t>westerwoldzkiej</a:t>
            </a:r>
            <a:r>
              <a:rPr lang="pl-PL" dirty="0" smtClean="0"/>
              <a:t> zmniejsza zachwaszczenie nowych zasiewów.</a:t>
            </a:r>
            <a:br>
              <a:rPr lang="pl-PL" dirty="0" smtClean="0"/>
            </a:br>
            <a:r>
              <a:rPr lang="pl-PL" dirty="0" smtClean="0"/>
              <a:t>Zalecenia:</a:t>
            </a:r>
            <a:br>
              <a:rPr lang="pl-PL" dirty="0" smtClean="0"/>
            </a:br>
            <a:r>
              <a:rPr lang="pl-PL" dirty="0" smtClean="0"/>
              <a:t>Ilość wysiewu: 35–40 kg/ha</a:t>
            </a:r>
            <a:br>
              <a:rPr lang="pl-PL" dirty="0" smtClean="0"/>
            </a:br>
            <a:r>
              <a:rPr lang="pl-PL" dirty="0" smtClean="0"/>
              <a:t>Termin wysiewu: początek wegetacji lub od połowy sierpnia do połowy września</a:t>
            </a:r>
            <a:br>
              <a:rPr lang="pl-PL" dirty="0" smtClean="0"/>
            </a:br>
            <a:r>
              <a:rPr lang="pl-PL" dirty="0" smtClean="0"/>
              <a:t>Użytkowanie: wypas ciągły lub 4 rotacje, możliwe koszenie 1 pokosu wiosną</a:t>
            </a:r>
            <a:br>
              <a:rPr lang="pl-PL" dirty="0" smtClean="0"/>
            </a:br>
            <a:r>
              <a:rPr lang="pl-PL" dirty="0" smtClean="0"/>
              <a:t>Ograniczenia: w okresach nadmiernego uwilgotnienia nie wypasać</a:t>
            </a:r>
            <a:br>
              <a:rPr lang="pl-PL" dirty="0" smtClean="0"/>
            </a:br>
            <a:r>
              <a:rPr lang="pl-PL" dirty="0" smtClean="0"/>
              <a:t>Nawożenie: umiarkowane z możliwością redukcji dawek azotu                                      </a:t>
            </a:r>
          </a:p>
          <a:p>
            <a:endParaRPr lang="pl-P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0"/>
            <a:ext cx="9144000" cy="6858000"/>
          </a:xfrm>
        </p:spPr>
        <p:txBody>
          <a:bodyPr>
            <a:normAutofit fontScale="47500" lnSpcReduction="20000"/>
          </a:bodyPr>
          <a:lstStyle/>
          <a:p>
            <a:r>
              <a:rPr lang="pl-PL" b="1" dirty="0" smtClean="0"/>
              <a:t>MIESZANKA PASTWISKOWO-KOŚNA ZM 10</a:t>
            </a:r>
            <a:br>
              <a:rPr lang="pl-PL" b="1" dirty="0" smtClean="0"/>
            </a:br>
            <a:r>
              <a:rPr lang="pl-PL" b="1" dirty="0" smtClean="0"/>
              <a:t/>
            </a:r>
            <a:br>
              <a:rPr lang="pl-PL" b="1" dirty="0" smtClean="0"/>
            </a:br>
            <a:r>
              <a:rPr lang="pl-PL" dirty="0" smtClean="0"/>
              <a:t>Kostrzewa czerwona – 20%, Kostrzewa łąkowa – 20%, Wiechlina łąkowa – 5%, Tymotka łąkowa – 10%, Życica trwała 2n – 15%, Życica trwała 4n – 15%, Życica </a:t>
            </a:r>
            <a:r>
              <a:rPr lang="pl-PL" dirty="0" err="1" smtClean="0"/>
              <a:t>westerwoldzka</a:t>
            </a:r>
            <a:r>
              <a:rPr lang="pl-PL" dirty="0" smtClean="0"/>
              <a:t> – 5%, Koniczyna biała – 10%</a:t>
            </a:r>
            <a:br>
              <a:rPr lang="pl-PL" dirty="0" smtClean="0"/>
            </a:br>
            <a:r>
              <a:rPr lang="pl-PL" dirty="0" smtClean="0"/>
              <a:t/>
            </a:r>
            <a:br>
              <a:rPr lang="pl-PL" dirty="0" smtClean="0"/>
            </a:br>
            <a:r>
              <a:rPr lang="pl-PL" dirty="0" smtClean="0"/>
              <a:t>Mieszanka na ekstensywne i średnio-intensywne pastwiska w siedliskach umiarkowanie wilgotnych</a:t>
            </a:r>
            <a:br>
              <a:rPr lang="pl-PL" dirty="0" smtClean="0"/>
            </a:br>
            <a:r>
              <a:rPr lang="pl-PL" dirty="0" smtClean="0"/>
              <a:t>i okresowo-posusznych. Charakteryzuje się szybkim tempem odrostu darni. Dodatek koniczyny białej wpływa korzystnie na smakowitość i wartościowość runi. Dodatek życicy </a:t>
            </a:r>
            <a:r>
              <a:rPr lang="pl-PL" dirty="0" err="1" smtClean="0"/>
              <a:t>westerwoldzkiej</a:t>
            </a:r>
            <a:r>
              <a:rPr lang="pl-PL" dirty="0" smtClean="0"/>
              <a:t> zmniejsza zachwaszczenie nowych zasiewów i zwiększa plon pierwszego pokosu.</a:t>
            </a:r>
            <a:br>
              <a:rPr lang="pl-PL" dirty="0" smtClean="0"/>
            </a:br>
            <a:r>
              <a:rPr lang="pl-PL" dirty="0" smtClean="0"/>
              <a:t/>
            </a:r>
            <a:br>
              <a:rPr lang="pl-PL" dirty="0" smtClean="0"/>
            </a:br>
            <a:r>
              <a:rPr lang="pl-PL" dirty="0" smtClean="0"/>
              <a:t>Zalecenia:</a:t>
            </a:r>
            <a:br>
              <a:rPr lang="pl-PL" dirty="0" smtClean="0"/>
            </a:br>
            <a:r>
              <a:rPr lang="pl-PL" dirty="0" smtClean="0"/>
              <a:t>Ilość wysiewu: 35–40 kg/ha</a:t>
            </a:r>
            <a:br>
              <a:rPr lang="pl-PL" dirty="0" smtClean="0"/>
            </a:br>
            <a:r>
              <a:rPr lang="pl-PL" dirty="0" smtClean="0"/>
              <a:t>Termin wysiewu: początek wegetacji lub od połowy sierpnia do połowy września</a:t>
            </a:r>
            <a:br>
              <a:rPr lang="pl-PL" dirty="0" smtClean="0"/>
            </a:br>
            <a:r>
              <a:rPr lang="pl-PL" dirty="0" smtClean="0"/>
              <a:t>Użytkowanie: wypas ciągły lub 4 rotacje, możliwe koszenie 1 pokosu wiosną</a:t>
            </a:r>
            <a:br>
              <a:rPr lang="pl-PL" dirty="0" smtClean="0"/>
            </a:br>
            <a:r>
              <a:rPr lang="pl-PL" dirty="0" smtClean="0"/>
              <a:t>Ograniczenia: brak</a:t>
            </a:r>
            <a:br>
              <a:rPr lang="pl-PL" dirty="0" smtClean="0"/>
            </a:br>
            <a:r>
              <a:rPr lang="pl-PL" dirty="0" smtClean="0"/>
              <a:t>Nawożenie: umiarkowane możliwością redukcji dawek azotu</a:t>
            </a:r>
            <a:br>
              <a:rPr lang="pl-PL" dirty="0" smtClean="0"/>
            </a:br>
            <a:endParaRPr lang="pl-PL" dirty="0" smtClean="0"/>
          </a:p>
          <a:p>
            <a:r>
              <a:rPr lang="pl-PL" b="1" dirty="0" smtClean="0"/>
              <a:t>MIESZANKA TRAW – ZM 11</a:t>
            </a:r>
            <a:br>
              <a:rPr lang="pl-PL" b="1" dirty="0" smtClean="0"/>
            </a:br>
            <a:r>
              <a:rPr lang="pl-PL" b="1" dirty="0" smtClean="0"/>
              <a:t/>
            </a:r>
            <a:br>
              <a:rPr lang="pl-PL" b="1" dirty="0" smtClean="0"/>
            </a:br>
            <a:r>
              <a:rPr lang="pl-PL" dirty="0" smtClean="0"/>
              <a:t>Tymotka łąkowa – 20%, Kostrzewa łąkowa – 20%, Kostrzewa czerwona – 10%, Kostrzewa trzcinowata – 10%, Kupkówka pospolita – 10%, Stokłosa bezostna – 10%, Wiechlina łąkowa – 5%, Koniczyna biała – 10%, Zioła – do 5%</a:t>
            </a:r>
            <a:br>
              <a:rPr lang="pl-PL" dirty="0" smtClean="0"/>
            </a:br>
            <a:r>
              <a:rPr lang="pl-PL" dirty="0" smtClean="0"/>
              <a:t/>
            </a:r>
            <a:br>
              <a:rPr lang="pl-PL" dirty="0" smtClean="0"/>
            </a:br>
            <a:r>
              <a:rPr lang="pl-PL" dirty="0" smtClean="0"/>
              <a:t>Doskonała mieszanka na trwałe użytki zielone charakteryzująca się wysokim plonem runi oraz bardzo dobra strawnością i smakowitością uzyskanej masy roślinnej. Sprawdza się w warunkach ekstensywnego i średnio-intensywnego użytkowania. Polecana szczególnie do rekultywacji łąk w siedliskach umiarkowanie wilgotnych i okresowo-posusznych. Oryginalny skład gatunkowy mieszanki pozwala na jej wykorzystanie w obrębie chronionego krajobrazu.</a:t>
            </a:r>
            <a:br>
              <a:rPr lang="pl-PL" dirty="0" smtClean="0"/>
            </a:br>
            <a:r>
              <a:rPr lang="pl-PL" dirty="0" smtClean="0"/>
              <a:t/>
            </a:r>
            <a:br>
              <a:rPr lang="pl-PL" dirty="0" smtClean="0"/>
            </a:br>
            <a:r>
              <a:rPr lang="pl-PL" dirty="0" smtClean="0"/>
              <a:t>Zalecenia:</a:t>
            </a:r>
            <a:br>
              <a:rPr lang="pl-PL" dirty="0" smtClean="0"/>
            </a:br>
            <a:r>
              <a:rPr lang="pl-PL" dirty="0" smtClean="0"/>
              <a:t>Ilość wysiewu: 35-40 kg/ha</a:t>
            </a:r>
            <a:br>
              <a:rPr lang="pl-PL" dirty="0" smtClean="0"/>
            </a:br>
            <a:r>
              <a:rPr lang="pl-PL" dirty="0" smtClean="0"/>
              <a:t>Termin wysiewu: początek wegetacji lub od połowy sierpnia do połowy września</a:t>
            </a:r>
            <a:br>
              <a:rPr lang="pl-PL" dirty="0" smtClean="0"/>
            </a:br>
            <a:r>
              <a:rPr lang="pl-PL" dirty="0" smtClean="0"/>
              <a:t>Użytkowanie: wypas ciągły lub 4 rotacje, możliwe koszenie 1 pokosu wiosną</a:t>
            </a:r>
            <a:br>
              <a:rPr lang="pl-PL" dirty="0" smtClean="0"/>
            </a:br>
            <a:r>
              <a:rPr lang="pl-PL" dirty="0" smtClean="0"/>
              <a:t>Ograniczenia: w okresach nadmiernego uwilgotnienia nie wypasać</a:t>
            </a:r>
            <a:br>
              <a:rPr lang="pl-PL" dirty="0" smtClean="0"/>
            </a:br>
            <a:r>
              <a:rPr lang="pl-PL" dirty="0" smtClean="0"/>
              <a:t>Nawożenie: umiarkowane z możliwością redukcji dawek azotu</a:t>
            </a:r>
          </a:p>
          <a:p>
            <a:endParaRPr lang="pl-PL" dirty="0"/>
          </a:p>
        </p:txBody>
      </p:sp>
    </p:spTree>
  </p:cSld>
  <p:clrMapOvr>
    <a:masterClrMapping/>
  </p:clrMapOvr>
  <p:transition>
    <p:wipe dir="u"/>
    <p:sndAc>
      <p:stSnd>
        <p:snd r:embed="rId2" name="hammer.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Znaczenie przyrodnicze UZ</a:t>
            </a:r>
            <a:endParaRPr lang="pl-PL" dirty="0"/>
          </a:p>
        </p:txBody>
      </p:sp>
      <p:sp>
        <p:nvSpPr>
          <p:cNvPr id="3" name="Symbol zastępczy zawartości 2"/>
          <p:cNvSpPr>
            <a:spLocks noGrp="1"/>
          </p:cNvSpPr>
          <p:nvPr>
            <p:ph idx="1"/>
          </p:nvPr>
        </p:nvSpPr>
        <p:spPr/>
        <p:txBody>
          <a:bodyPr>
            <a:normAutofit fontScale="92500" lnSpcReduction="20000"/>
          </a:bodyPr>
          <a:lstStyle/>
          <a:p>
            <a:r>
              <a:rPr lang="pl-PL" dirty="0" smtClean="0"/>
              <a:t>Łąki i pastwiska odgrywają ważne funkcje przyrodnicze tj. funkcja fitosanitarna, strukturotwórcza, przeciwerozyjna, </a:t>
            </a:r>
            <a:r>
              <a:rPr lang="pl-PL" dirty="0" err="1" smtClean="0"/>
              <a:t>biokatalityczna</a:t>
            </a:r>
            <a:r>
              <a:rPr lang="pl-PL" dirty="0" smtClean="0"/>
              <a:t> oraz krajobrazowa. Roślinność użytków zielonych przez cały sezon wegetacji asymiluje, absorbując znaczne ilości zanieczyszczeń. Dzięki dużej pojemności sorpcyjnej gleb łąk organicznych, mogą zgromadzić znaczne ilości wody chroniąc rzeki przed ich wylewem podczas wiosennych roztopów oraz opadów deszczu.</a:t>
            </a:r>
          </a:p>
          <a:p>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solidFill>
            <a:srgbClr val="00B050"/>
          </a:solidFill>
        </p:spPr>
        <p:txBody>
          <a:bodyPr/>
          <a:lstStyle/>
          <a:p>
            <a:r>
              <a:rPr lang="pl-PL" dirty="0" smtClean="0"/>
              <a:t>Zalecenia i przeznaczenie</a:t>
            </a:r>
            <a:endParaRPr lang="pl-PL" dirty="0"/>
          </a:p>
        </p:txBody>
      </p:sp>
      <p:sp>
        <p:nvSpPr>
          <p:cNvPr id="5" name="Tytuł 1"/>
          <p:cNvSpPr>
            <a:spLocks noGrp="1"/>
          </p:cNvSpPr>
          <p:nvPr>
            <p:ph idx="1"/>
          </p:nvPr>
        </p:nvSpPr>
        <p:spPr/>
        <p:txBody>
          <a:bodyPr>
            <a:normAutofit fontScale="92500" lnSpcReduction="20000"/>
          </a:bodyPr>
          <a:lstStyle/>
          <a:p>
            <a:endParaRPr lang="pl-PL" sz="1700" dirty="0" smtClean="0"/>
          </a:p>
          <a:p>
            <a:r>
              <a:rPr lang="pl-PL" sz="2400" b="1" dirty="0" smtClean="0"/>
              <a:t> Odmiany ekstensywnych pod potrzeby rolnictwa ekologicznego - dobrze przystosowują się do gorszych warunków uprawy i w małym stopniu reagują na niesprzyjające warunki klimatyczno-glebowe. Ich reakcja przejawia się średnim plonowaniem i względnie słabą zwyżką plonu wskutek nawożenia lub innych zabiegów uprawowych. Ekstensywne odmiany wyhodowano nie tylko w obrębie gatunków półintensywnych (stokłosa bezostna, rajgras wyniosły, mietlica biaława, kostrzewa czerwona, koniczyna szwedzka) lub gatunków występujących w siedliskach silnie uwilgotnionych, na glebach organicznych (wyczyniec ł., wiechlina błotna, mozga trzcinowata, komonica błotna), ale także w obrębie gatunków intensywnych, np. życica trwała, kostrzewa ł., tymotka ł., a spośród motylkowatych - koniczyna czerwona i koniczyna biała.</a:t>
            </a:r>
          </a:p>
          <a:p>
            <a:endParaRPr lang="pl-PL" sz="1200" dirty="0" smtClean="0"/>
          </a:p>
          <a:p>
            <a:endParaRPr lang="pl-PL"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28596" y="285728"/>
            <a:ext cx="8229600" cy="1143000"/>
          </a:xfrm>
          <a:solidFill>
            <a:srgbClr val="00B050"/>
          </a:solidFill>
        </p:spPr>
        <p:txBody>
          <a:bodyPr/>
          <a:lstStyle/>
          <a:p>
            <a:r>
              <a:rPr lang="pl-PL" dirty="0" smtClean="0"/>
              <a:t>Zalecenia i przeznaczenie</a:t>
            </a:r>
            <a:endParaRPr lang="pl-PL" dirty="0"/>
          </a:p>
        </p:txBody>
      </p:sp>
      <p:sp>
        <p:nvSpPr>
          <p:cNvPr id="3" name="Symbol zastępczy zawartości 2"/>
          <p:cNvSpPr>
            <a:spLocks noGrp="1"/>
          </p:cNvSpPr>
          <p:nvPr>
            <p:ph idx="1"/>
          </p:nvPr>
        </p:nvSpPr>
        <p:spPr/>
        <p:txBody>
          <a:bodyPr>
            <a:normAutofit fontScale="70000" lnSpcReduction="20000"/>
          </a:bodyPr>
          <a:lstStyle/>
          <a:p>
            <a:r>
              <a:rPr lang="pl-PL" b="1" dirty="0" smtClean="0"/>
              <a:t>Pasze objętościowe </a:t>
            </a:r>
            <a:r>
              <a:rPr lang="pl-PL" dirty="0" smtClean="0"/>
              <a:t>pozyskiwane z użytków zielonych są pośrednim ogniwem finalnej produkcji rolniczej, którą stanowi ilość wyprodukowanego mięsa, mleka czy wełny z określonej powierzchni. Wzrost efektów produkcyjnych i wartości paszy moż­na uzyskać wtedy, gdy w mieszankach coraz lepiej wykorzysta się cechy indywidualne odmian uprawnych, takie jak np. wczesność, sposób użytkowania (kośny; pastwiskowy), skład chemiczny czy trwałość.</a:t>
            </a:r>
          </a:p>
          <a:p>
            <a:r>
              <a:rPr lang="pl-PL" b="1" dirty="0"/>
              <a:t>U</a:t>
            </a:r>
            <a:r>
              <a:rPr lang="pl-PL" b="1" dirty="0" smtClean="0"/>
              <a:t>żytkowanie kośne łąkowe -</a:t>
            </a:r>
            <a:r>
              <a:rPr lang="pl-PL" dirty="0" smtClean="0"/>
              <a:t>najwartościowsze odmiany traw, powinny poza dużą plennością, charakteryzować się: dobrym krzewieniem i tworzeniem licznych pędów wegetatywnych; równomiernym rozkładem plonu masy roślinnej w sezonie </a:t>
            </a:r>
            <a:r>
              <a:rPr lang="pl-PL" dirty="0" err="1" smtClean="0"/>
              <a:t>weg</a:t>
            </a:r>
            <a:r>
              <a:rPr lang="pl-PL" dirty="0" smtClean="0"/>
              <a:t>.; szybkim odrastaniem; dużą wartością pokarmową; znaczną odpornością na działanie suszy, niskich temperatur i przymrozków wiosennych oraz, odpornością na choroby (rdze, mączniak, plamistości).</a:t>
            </a:r>
          </a:p>
          <a:p>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14282" y="214290"/>
            <a:ext cx="8929718" cy="5786199"/>
          </a:xfrm>
          <a:prstGeom prst="rect">
            <a:avLst/>
          </a:prstGeom>
        </p:spPr>
        <p:txBody>
          <a:bodyPr wrap="square">
            <a:spAutoFit/>
          </a:bodyPr>
          <a:lstStyle/>
          <a:p>
            <a:pPr>
              <a:buFont typeface="Arial" pitchFamily="34" charset="0"/>
              <a:buChar char="•"/>
            </a:pPr>
            <a:endParaRPr lang="pl-PL" dirty="0" smtClean="0"/>
          </a:p>
          <a:p>
            <a:pPr>
              <a:buFont typeface="Arial" pitchFamily="34" charset="0"/>
              <a:buChar char="•"/>
            </a:pPr>
            <a:endParaRPr lang="pl-PL" dirty="0" smtClean="0"/>
          </a:p>
          <a:p>
            <a:pPr>
              <a:buFont typeface="Arial" pitchFamily="34" charset="0"/>
              <a:buChar char="•"/>
            </a:pPr>
            <a:endParaRPr lang="pl-PL" dirty="0" smtClean="0"/>
          </a:p>
          <a:p>
            <a:pPr>
              <a:buFont typeface="Arial" pitchFamily="34" charset="0"/>
              <a:buChar char="•"/>
            </a:pPr>
            <a:endParaRPr lang="pl-PL" dirty="0" smtClean="0"/>
          </a:p>
          <a:p>
            <a:pPr>
              <a:buFont typeface="Arial" pitchFamily="34" charset="0"/>
              <a:buChar char="•"/>
            </a:pPr>
            <a:endParaRPr lang="pl-PL" dirty="0" smtClean="0"/>
          </a:p>
          <a:p>
            <a:pPr>
              <a:buFont typeface="Arial" pitchFamily="34" charset="0"/>
              <a:buChar char="•"/>
            </a:pPr>
            <a:r>
              <a:rPr lang="pl-PL" sz="2000" b="1" dirty="0" smtClean="0"/>
              <a:t>Odmiany motylkowatych drobnonasiennych </a:t>
            </a:r>
            <a:r>
              <a:rPr lang="pl-PL" sz="2000" dirty="0" smtClean="0"/>
              <a:t>powinny cechować się przede wszystkim: dużą zawartością białka w masie roślinnej; trwałością utrzymywania się w runi; dużą dynamiką odrastania roślin po koszeniu/wypasie; odpornością na choroby (głównie na raka koniczynowego, mączniaka, fuzariozę oraz szkodniki (nicienie), a także szybką adaptacją w mieszankach z trawami.</a:t>
            </a:r>
          </a:p>
          <a:p>
            <a:pPr>
              <a:buFont typeface="Arial" pitchFamily="34" charset="0"/>
              <a:buChar char="•"/>
            </a:pPr>
            <a:endParaRPr lang="pl-PL" sz="2000" dirty="0" smtClean="0"/>
          </a:p>
          <a:p>
            <a:pPr>
              <a:buFont typeface="Arial" pitchFamily="34" charset="0"/>
              <a:buChar char="•"/>
            </a:pPr>
            <a:r>
              <a:rPr lang="pl-PL" sz="2000" b="1" dirty="0" smtClean="0"/>
              <a:t>Odmiany intensywne </a:t>
            </a:r>
            <a:r>
              <a:rPr lang="pl-PL" sz="2000" dirty="0" smtClean="0"/>
              <a:t>powinny być przeznaczone do mieszanek na łąki i pastwiska intensywne, a więc o poprawnych warunkach siedliskowych oraz prawidłowo użytkowanych i dostatecznie nawożonych. </a:t>
            </a:r>
          </a:p>
          <a:p>
            <a:endParaRPr lang="pl-PL" sz="2000" dirty="0" smtClean="0"/>
          </a:p>
          <a:p>
            <a:pPr>
              <a:buFont typeface="Arial" pitchFamily="34" charset="0"/>
              <a:buChar char="•"/>
            </a:pPr>
            <a:r>
              <a:rPr lang="pl-PL" sz="2000" dirty="0" smtClean="0"/>
              <a:t>Aby prawidłowo zorganizować ciągłą produkcję pasz, stosuje się mieszanki gatunków i odmian o </a:t>
            </a:r>
            <a:r>
              <a:rPr lang="pl-PL" sz="2000" b="1" dirty="0" smtClean="0"/>
              <a:t>zróżnicowanej szybkości odrastania</a:t>
            </a:r>
            <a:r>
              <a:rPr lang="pl-PL" sz="2000" dirty="0" smtClean="0"/>
              <a:t>, co pozwala uniknąć okresowych niedoborów paszy. Istnieje klasyfikacja odmian według szybkości ich wzrostu i rozwoju (dotyczy to głównie traw, w mniejszym stopniu motylkowatych).</a:t>
            </a:r>
          </a:p>
        </p:txBody>
      </p:sp>
      <p:sp>
        <p:nvSpPr>
          <p:cNvPr id="3" name="Tytuł 2"/>
          <p:cNvSpPr>
            <a:spLocks noGrp="1"/>
          </p:cNvSpPr>
          <p:nvPr>
            <p:ph type="title" idx="4294967295"/>
          </p:nvPr>
        </p:nvSpPr>
        <p:spPr>
          <a:xfrm>
            <a:off x="928662" y="274638"/>
            <a:ext cx="7300938" cy="1143000"/>
          </a:xfrm>
          <a:solidFill>
            <a:srgbClr val="00B050"/>
          </a:solidFill>
        </p:spPr>
        <p:txBody>
          <a:bodyPr/>
          <a:lstStyle/>
          <a:p>
            <a:r>
              <a:rPr lang="pl-PL" dirty="0" smtClean="0"/>
              <a:t>Zalecenia i przeznaczenie</a:t>
            </a:r>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515</TotalTime>
  <Words>6154</Words>
  <Application>Microsoft Office PowerPoint</Application>
  <PresentationFormat>Pokaz na ekranie (4:3)</PresentationFormat>
  <Paragraphs>252</Paragraphs>
  <Slides>62</Slides>
  <Notes>1</Notes>
  <HiddenSlides>0</HiddenSlides>
  <MMClips>0</MMClips>
  <ScaleCrop>false</ScaleCrop>
  <HeadingPairs>
    <vt:vector size="4" baseType="variant">
      <vt:variant>
        <vt:lpstr>Motyw</vt:lpstr>
      </vt:variant>
      <vt:variant>
        <vt:i4>1</vt:i4>
      </vt:variant>
      <vt:variant>
        <vt:lpstr>Tytuły slajdów</vt:lpstr>
      </vt:variant>
      <vt:variant>
        <vt:i4>62</vt:i4>
      </vt:variant>
    </vt:vector>
  </HeadingPairs>
  <TitlesOfParts>
    <vt:vector size="63" baseType="lpstr">
      <vt:lpstr>Motyw pakietu Office</vt:lpstr>
      <vt:lpstr>Slajd 1</vt:lpstr>
      <vt:lpstr>Trawy </vt:lpstr>
      <vt:lpstr>Odmiany traw i motylkowatych drobnonasiennych</vt:lpstr>
      <vt:lpstr>Slajd 4</vt:lpstr>
      <vt:lpstr>Slajd 5</vt:lpstr>
      <vt:lpstr>Slajd 6</vt:lpstr>
      <vt:lpstr>Zalecenia i przeznaczenie</vt:lpstr>
      <vt:lpstr>Zalecenia i przeznaczenie</vt:lpstr>
      <vt:lpstr>Zalecenia i przeznaczenie</vt:lpstr>
      <vt:lpstr>Zalecenia i przeznaczenie</vt:lpstr>
      <vt:lpstr>Gatunki traw</vt:lpstr>
      <vt:lpstr>Gatunki traw</vt:lpstr>
      <vt:lpstr>Gatunki traw</vt:lpstr>
      <vt:lpstr>Gatunki traw</vt:lpstr>
      <vt:lpstr>Gatunki traw</vt:lpstr>
      <vt:lpstr>Gatunki traw</vt:lpstr>
      <vt:lpstr>Gatunki traw</vt:lpstr>
      <vt:lpstr>Gatunki traw</vt:lpstr>
      <vt:lpstr>Gatunki traw</vt:lpstr>
      <vt:lpstr>Gatunki traw</vt:lpstr>
      <vt:lpstr>Gatunki traw</vt:lpstr>
      <vt:lpstr>Gatunki traw</vt:lpstr>
      <vt:lpstr>Gatunki traw</vt:lpstr>
      <vt:lpstr>Gatunki traw</vt:lpstr>
      <vt:lpstr>Motylkowate</vt:lpstr>
      <vt:lpstr>Motylkowate</vt:lpstr>
      <vt:lpstr>Motylkowate</vt:lpstr>
      <vt:lpstr>Motylkowate</vt:lpstr>
      <vt:lpstr>Inne</vt:lpstr>
      <vt:lpstr>Slajd 30</vt:lpstr>
      <vt:lpstr>Wybór gleby i stanowisko </vt:lpstr>
      <vt:lpstr>Wybór gleby i stanowisko </vt:lpstr>
      <vt:lpstr>Slajd 33</vt:lpstr>
      <vt:lpstr>TRAWY PRZYDATNE NA PASTWISKA l ICH UŻYTKOWANIE</vt:lpstr>
      <vt:lpstr>TRAWY PRZYDATNE NA PASTWISKA l ICH UŻYTKOWANIE</vt:lpstr>
      <vt:lpstr>TRAWY PRZYDATNE NA PASTWISKA l ICH UŻYTKOWANIE</vt:lpstr>
      <vt:lpstr>TRAWY PRZYDATNE NA PASTWISKA l ICH UŻYTKOWANIE</vt:lpstr>
      <vt:lpstr>TRAWY PRZYDATNE NA PASTWISKA l ICH UŻYTKOWANIE</vt:lpstr>
      <vt:lpstr>TRAWY PRZYDATNE NA PASTWISKA l ICH UŻYTKOWANIE</vt:lpstr>
      <vt:lpstr>TRAWY PRZYDATNE NA PASTWISKA l ICH UŻYTKOWANIE</vt:lpstr>
      <vt:lpstr>TRAWY PRZYDATNE NA PASTWISKA l ICH UŻYTKOWANIE</vt:lpstr>
      <vt:lpstr>CHOROBY   TRAW  W UPRAWIE NA NASIONA </vt:lpstr>
      <vt:lpstr>CHOROBY   TRAW  W UPRAWIE NA NASIONA </vt:lpstr>
      <vt:lpstr>CHOROBY   TRAW  W UPRAWIE NA NASIONA </vt:lpstr>
      <vt:lpstr>CHOROBY   TRAW  W UPRAWIE NA NASIONA </vt:lpstr>
      <vt:lpstr>CHOROBY   TRAW  W UPRAWIE NA NASIONA </vt:lpstr>
      <vt:lpstr>CHOROBY   TRAW  W UPRAWIE NA NASIONA </vt:lpstr>
      <vt:lpstr>CHOROBY   TRAW  W UPRAWIE NA NASIONA </vt:lpstr>
      <vt:lpstr>Uwaga, zwalczanie</vt:lpstr>
      <vt:lpstr>Slajd 50</vt:lpstr>
      <vt:lpstr>Slajd 51</vt:lpstr>
      <vt:lpstr>Slajd 52</vt:lpstr>
      <vt:lpstr>Slajd 53</vt:lpstr>
      <vt:lpstr>Slajd 54</vt:lpstr>
      <vt:lpstr>Slajd 55</vt:lpstr>
      <vt:lpstr>Slajd 56</vt:lpstr>
      <vt:lpstr>Slajd 57</vt:lpstr>
      <vt:lpstr>Slajd 58</vt:lpstr>
      <vt:lpstr>Slajd 59</vt:lpstr>
      <vt:lpstr>Slajd 60</vt:lpstr>
      <vt:lpstr>Slajd 61</vt:lpstr>
      <vt:lpstr>Znaczenie przyrodnicze UZ</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PC</dc:creator>
  <cp:lastModifiedBy>bogdan</cp:lastModifiedBy>
  <cp:revision>65</cp:revision>
  <dcterms:created xsi:type="dcterms:W3CDTF">2013-12-02T15:38:14Z</dcterms:created>
  <dcterms:modified xsi:type="dcterms:W3CDTF">2016-12-03T20:50:33Z</dcterms:modified>
</cp:coreProperties>
</file>