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gif" Extension="gif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4" r:id="rId1"/>
  </p:sldMasterIdLst>
  <p:sldIdLst>
    <p:sldId id="281" r:id="rId2"/>
    <p:sldId id="274" r:id="rId3"/>
    <p:sldId id="275" r:id="rId4"/>
    <p:sldId id="259" r:id="rId5"/>
    <p:sldId id="282" r:id="rId6"/>
    <p:sldId id="258" r:id="rId7"/>
    <p:sldId id="279" r:id="rId8"/>
    <p:sldId id="280" r:id="rId9"/>
    <p:sldId id="256" r:id="rId10"/>
    <p:sldId id="257" r:id="rId11"/>
    <p:sldId id="261" r:id="rId12"/>
    <p:sldId id="263" r:id="rId13"/>
    <p:sldId id="265" r:id="rId14"/>
    <p:sldId id="264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68" autoAdjust="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33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73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39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22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41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27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45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846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12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81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56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A7B5-D9D1-415A-A375-033095E4D6F5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F3074-D5DB-4B07-AA51-764B768C0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17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 ?><Relationships xmlns="http://schemas.openxmlformats.org/package/2006/relationships"><Relationship Id="rId8" Target="../media/image14.jpeg" Type="http://schemas.openxmlformats.org/officeDocument/2006/relationships/image"/><Relationship Id="rId3" Target="../media/image9.jpeg" Type="http://schemas.openxmlformats.org/officeDocument/2006/relationships/image"/><Relationship Id="rId7" Target="../media/image13.jpeg" Type="http://schemas.openxmlformats.org/officeDocument/2006/relationships/image"/><Relationship Id="rId2" Target="../media/image1.jp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2.jpeg" Type="http://schemas.openxmlformats.org/officeDocument/2006/relationships/image"/><Relationship Id="rId5" Target="../media/image11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 ?><Relationships xmlns="http://schemas.openxmlformats.org/package/2006/relationships"><Relationship Id="rId3" Target="../media/image24.jpeg" Type="http://schemas.openxmlformats.org/officeDocument/2006/relationships/image"/><Relationship Id="rId2" Target="../media/image1.jp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27.jpeg" Type="http://schemas.openxmlformats.org/officeDocument/2006/relationships/image"/><Relationship Id="rId5" Target="../media/image26.jpeg" Type="http://schemas.openxmlformats.org/officeDocument/2006/relationships/image"/><Relationship Id="rId4" Target="../media/image25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E12D68D-998C-4FE3-B088-41067FE4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5" y="5400205"/>
            <a:ext cx="11378690" cy="13201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81CB903-B06C-43BD-AF8A-A3D3BE54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" y="0"/>
            <a:ext cx="5759574" cy="4339261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F3D51A4-1E53-45A2-A45C-A1B3398C3BBC}"/>
              </a:ext>
            </a:extLst>
          </p:cNvPr>
          <p:cNvSpPr/>
          <p:nvPr/>
        </p:nvSpPr>
        <p:spPr>
          <a:xfrm>
            <a:off x="2600325" y="3429000"/>
            <a:ext cx="3276600" cy="923330"/>
          </a:xfrm>
          <a:prstGeom prst="rect">
            <a:avLst/>
          </a:prstGeom>
          <a:noFill/>
          <a:effectLst>
            <a:glow rad="1524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Uniwersytet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347D425-2A49-42CF-9497-095A08DD9C9D}"/>
              </a:ext>
            </a:extLst>
          </p:cNvPr>
          <p:cNvSpPr/>
          <p:nvPr/>
        </p:nvSpPr>
        <p:spPr>
          <a:xfrm>
            <a:off x="2600325" y="4093412"/>
            <a:ext cx="51859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Jana Kochanowskiego w Kielcach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95E08B3-474A-4810-BA06-BE998F6B180A}"/>
              </a:ext>
            </a:extLst>
          </p:cNvPr>
          <p:cNvSpPr/>
          <p:nvPr/>
        </p:nvSpPr>
        <p:spPr>
          <a:xfrm>
            <a:off x="208795" y="4511602"/>
            <a:ext cx="75775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Filia w Piotrkowie Trybunalskim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F1C0F38-CCA0-4879-8DE8-A0B727446C9F}"/>
              </a:ext>
            </a:extLst>
          </p:cNvPr>
          <p:cNvSpPr/>
          <p:nvPr/>
        </p:nvSpPr>
        <p:spPr>
          <a:xfrm>
            <a:off x="532900" y="5301029"/>
            <a:ext cx="4134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www.unipt.pl</a:t>
            </a:r>
            <a:endParaRPr lang="pl-PL" sz="5400" b="1" i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44FA12D-0D2A-44F1-8942-EAA634AC78A0}"/>
              </a:ext>
            </a:extLst>
          </p:cNvPr>
          <p:cNvSpPr/>
          <p:nvPr/>
        </p:nvSpPr>
        <p:spPr>
          <a:xfrm>
            <a:off x="406655" y="5989618"/>
            <a:ext cx="109670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www.facebook.com/UJKPiotrkowTrybunalski</a:t>
            </a:r>
            <a:endParaRPr lang="pl-PL" sz="4400" b="1" i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C25DBC1-FDE8-484A-850E-F7E4D4E48B07}"/>
              </a:ext>
            </a:extLst>
          </p:cNvPr>
          <p:cNvSpPr/>
          <p:nvPr/>
        </p:nvSpPr>
        <p:spPr>
          <a:xfrm>
            <a:off x="6315077" y="137638"/>
            <a:ext cx="55943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ul. J. Słowackiego 114/118</a:t>
            </a:r>
            <a:br>
              <a:rPr lang="pl-PL" sz="8800" dirty="0">
                <a:solidFill>
                  <a:schemeClr val="bg1"/>
                </a:solidFill>
              </a:rPr>
            </a:br>
            <a:r>
              <a:rPr lang="pl-PL" sz="3600" dirty="0">
                <a:solidFill>
                  <a:schemeClr val="bg1"/>
                </a:solidFill>
              </a:rPr>
              <a:t>97-300 Piotrków Trybunalski</a:t>
            </a:r>
            <a:endParaRPr lang="pl-PL" sz="88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1E46CE-B609-4D66-A649-9FFF63E798F7}"/>
              </a:ext>
            </a:extLst>
          </p:cNvPr>
          <p:cNvSpPr/>
          <p:nvPr/>
        </p:nvSpPr>
        <p:spPr>
          <a:xfrm>
            <a:off x="8144228" y="1737784"/>
            <a:ext cx="32949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telefon:</a:t>
            </a:r>
          </a:p>
          <a:p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44) 732-74-00 (centrala)</a:t>
            </a:r>
          </a:p>
          <a:p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(44) 732-74-18</a:t>
            </a:r>
            <a:b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(+48) 60</a:t>
            </a:r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7-853-885</a:t>
            </a:r>
            <a:endParaRPr lang="pl-PL" sz="6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E573E3-FC6E-4FBF-B89C-80151F6ADEC6}"/>
              </a:ext>
            </a:extLst>
          </p:cNvPr>
          <p:cNvSpPr/>
          <p:nvPr/>
        </p:nvSpPr>
        <p:spPr>
          <a:xfrm>
            <a:off x="8144229" y="3288773"/>
            <a:ext cx="32949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e-mail:</a:t>
            </a:r>
          </a:p>
          <a:p>
            <a:r>
              <a:rPr lang="pl-PL" sz="24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filiapt@ujk.edu.pl</a:t>
            </a:r>
            <a:b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rekrutacjapt@ujk.edu.pl</a:t>
            </a:r>
            <a:endParaRPr lang="pl-PL" sz="4800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9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6D73179-F22D-4976-B1D4-3B3FDBACE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53" y="287635"/>
            <a:ext cx="7944191" cy="528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998EF82-8D46-4E0A-9E35-B1FCA68AE97F}"/>
              </a:ext>
            </a:extLst>
          </p:cNvPr>
          <p:cNvSpPr/>
          <p:nvPr/>
        </p:nvSpPr>
        <p:spPr>
          <a:xfrm>
            <a:off x="3792593" y="5691425"/>
            <a:ext cx="4371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Studiuj z nami!</a:t>
            </a:r>
          </a:p>
        </p:txBody>
      </p:sp>
    </p:spTree>
    <p:extLst>
      <p:ext uri="{BB962C8B-B14F-4D97-AF65-F5344CB8AC3E}">
        <p14:creationId xmlns:p14="http://schemas.microsoft.com/office/powerpoint/2010/main" val="32910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4966796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Finanse samorządu terytorialnego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Gospodarka komunalna oraz gospodarowanie nieruchomościami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Administracja samorządowa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Administracja gospodarcza i podatkowa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580177"/>
            <a:ext cx="11290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w zależności od realizacji wariantów programu m.in. jednostki administracji publicznej (w tym: urzędy miast i gmin, starostwa powiatowe, związki międzygminne, miejskie i gminne ośrodki pomocy społecznej, powiatowe centra pomocy, domy kultury itp.), instytucje sektora finansowego i ubezpieczeniowego, agencje rozwoju regionalnego, przedsiębiorstwa własne i prywatne.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AD5A23-8B4C-4B66-B979-DAED728F4611}"/>
              </a:ext>
            </a:extLst>
          </p:cNvPr>
          <p:cNvSpPr/>
          <p:nvPr/>
        </p:nvSpPr>
        <p:spPr>
          <a:xfrm>
            <a:off x="6317730" y="811874"/>
            <a:ext cx="3806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STUDIA W JĘZYKU OBCYM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65464" y="-65445"/>
            <a:ext cx="472888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ADMINISTRACJA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A3901A-70C9-4669-8E77-DE83F91B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786" y="0"/>
            <a:ext cx="5085750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22DAB04-84E0-468D-8BC1-49555C170DEA}"/>
              </a:ext>
            </a:extLst>
          </p:cNvPr>
          <p:cNvSpPr/>
          <p:nvPr/>
        </p:nvSpPr>
        <p:spPr>
          <a:xfrm>
            <a:off x="6317730" y="-46300"/>
            <a:ext cx="513186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1893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8393580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Finanse samorządu terytorialnego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Gospodarka komunalna oraz gospodarowanie nieruchomościami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Administracja samorządowa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Administracja gospodarcza i podatkowa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580177"/>
            <a:ext cx="11290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w zależności od realizacji wariantów programu m.in. jednostki administracji publicznej (w tym: urzędy miast i gmin, starostwa powiatowe, związki międzygminne, miejskie i gminne ośrodki pomocy społecznej, powiatowe centra pomocy, domy kultury itp.), instytucje sektora finansowego i ubezpieczeniowego, agencje rozwoju regionalnego, przedsiębiorstwa własne i prywatne.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09450" y="-65445"/>
            <a:ext cx="82677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BEZPIECZEŃSTWO NARODWE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E9C2A4C-6D32-4B55-A665-87E3C0CEB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3370118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Ekonomika przedsiębiorstwa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Gospodarka samorządów terytorialnych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Innowacje w gospodarce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065827"/>
            <a:ext cx="112902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 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w zależności od realizacji wariantów programu m.in. stanowiska operacyjne, analityczne i menadżerskie średniego szczebla zarządzania, przedsiębiorstwa, instytucje otoczenia biznesu oraz prowadzenie własnej działalności gospodarczej (w tym: współpraca z bankami, pozyskiwanie funduszy z Unii Europejskiej, doradztwo finansowo-ekonomiczne), instytucje publiczne (w tym: samorządu terytorialnego), organizacje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o charakterze produkcyjno-usługowym oraz zarządczym.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607815" y="-65445"/>
            <a:ext cx="344750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EKONOMIA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1F91F28-6911-49E6-A1A4-1BC25AB4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6419308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Business English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bg1"/>
                </a:solidFill>
              </a:rPr>
              <a:t>Translation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Studies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Język angielski w biznesie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Teoretyczne i praktyczne aspekty przekładu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580177"/>
            <a:ext cx="11290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w zależności od realizacji wariantów programu m.in. biura tłumaczeń, firmy prowadzące współpracę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z kontrahentami zagranicznymi, wydawnictwa, redakcje czasopism, środki masowego przekazu, turystyka, instytucje poszukujące osób z biegłą znajomością języka angielskiego (również w środowisku międzynarodowym).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646510" y="-65445"/>
            <a:ext cx="635636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FILOLOGIA ANGIELSKA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566D81E-8097-4594-B017-B83438C0C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9" y="-19145"/>
            <a:ext cx="8050681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Audyt i controlling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Finanse i rachunkowość przedsiębiorstw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Finanse i rachunkowość przedsiębiorstw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Rachunkowość zarządcza i doradztwo podatkowe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216492"/>
            <a:ext cx="11290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m.in. przedsiębiorstwa, instytucje finansowe, banki, centra logistyczne, administracja centralna i lokalna oraz organizacje non-profit, własna działalność gospodarcza; w zależności od realizacji wariantów programu: działy finansowo-księgowe przedsiębiorstw, instytucje prywatne i publiczne, biura rachunkowe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i firmy konsultingowe, podmioty sektora finansów publicznych (np. urzędy i izby skarbowe, urzędy administracji samorządowej, jednostki administracji państwowej oraz lokalnej i centralnej, instytucje pozarządowe, inne instytucje finansowe, instytucje sektora ubezpieczeniowego, agencje rozwoju regionalnego).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03658" y="-65445"/>
            <a:ext cx="793638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FINANSE I RACHUNKOWOŚĆ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F2F74F-C6D0-42C4-8347-CB33CA40F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2855228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Archiwistyka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Wojskowość i rekonstrukcja historyczna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Wojskowość i bezpieczeństwo państwa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Zarządzanie informacją i dokumentacją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320402"/>
            <a:ext cx="11290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w zależności od realizacji wariantów programu m.in. państwowe jednostki organizacyjne i samorządu terytorialnego, podmioty prywatne (zajmujące się np. przechowalnictwem i archiwizacją dokumentacji niearchiwalnej), firmy i przedsiębiorstwa na samodzielnych stanowiskach biurowych (sekretariat, kancelaria), praca nad dokumentem i jego obiegiem, instytucje i struktury działające na rzecz obronności państwa, redakcje specjalistycznych periodyków i czasopism, lokalne media, muzea i placówki związane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z działalnością kulturalną, prowadzenie własnej grupy rekonstrukcyjnej.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675085" y="-65445"/>
            <a:ext cx="279807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HISTORIA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4CFA046-D6A9-4126-9565-7CA1DB13C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3270863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6958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Zarządzanie logistyczne w przedsiębiorstwie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Logistyka transportu i spedycji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4465877"/>
            <a:ext cx="11290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Perspektywy pracy: 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m.in. stanowiska menedżerów i specjalistów operacyjnych w organizacjach biznesowych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(np. w nowoczesnych przedsiębiorstwach sektora TSL oraz sektora publicznego - urzędach, przedsiębiorstwach transportu publicznego, jednostkach służby zdrowia, wojska, policji, straży granicznej itp.).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646510" y="-65445"/>
            <a:ext cx="32708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LOGISTYKA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72B87A7-368A-45BE-929C-1577141C7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-19145"/>
            <a:ext cx="4019008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1129023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Doradztwo edukacyjno-zawodowe i personalne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Pedagogika opiekuńczo-wychowawcza z terapią zajęciową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Pedagogika resocjalizacyjna z profilaktyką uzależnień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Studia II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Doradztwo edukacyjno-zawodowe i personalne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Pedagogika opiekuńczo-wychowawcza z animacją społeczno-kulturalną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Pedagogika resocjalizacyjna z profilaktyką społeczną </a:t>
            </a:r>
            <a:r>
              <a:rPr lang="pl-PL" sz="2200" i="1" dirty="0">
                <a:solidFill>
                  <a:schemeClr val="bg1"/>
                </a:solidFill>
              </a:rPr>
              <a:t>(ścieżka nauczycielska)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</a:rPr>
              <a:t>Pedagogika resocjalizacyjna z kryminologią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5265984"/>
            <a:ext cx="112902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m.in. szkolnictwo, instytucje kulturalne, doradztwo zawodowe; w zależności od wybranej ścieżki kształcenia: w placówkach oświatowych, opiekuńczo-wychowawczych, pomocowych, resocjalizacyjnych itp.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698464" y="-65445"/>
            <a:ext cx="3915099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PEDAGOGIKA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8510CBF-DB4B-4DB9-94D3-7FCA06F42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0"/>
            <a:ext cx="10211990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646510" y="871157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STUDIA JEDNOLITE MAGISTERSKIE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646510" y="1276465"/>
            <a:ext cx="10019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m.in. państwowe i prywatne placówki oświatowe - przedszkola, szkoły podstawowe (klasy I-III).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838741" y="57665"/>
            <a:ext cx="9827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PEDAGOGIKA PRZEDSZKOLNA I WCZESNOSZKOLNA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4BC98E-ED2F-4C19-9823-07883030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0" y="2820426"/>
            <a:ext cx="3871804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496550-3AF3-4755-8E2E-1C797CA83B2F}"/>
              </a:ext>
            </a:extLst>
          </p:cNvPr>
          <p:cNvSpPr/>
          <p:nvPr/>
        </p:nvSpPr>
        <p:spPr>
          <a:xfrm>
            <a:off x="646510" y="2897236"/>
            <a:ext cx="38718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PIELĘGNIARSTWO*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B862389-5428-4BEB-A004-75D90B404FB2}"/>
              </a:ext>
            </a:extLst>
          </p:cNvPr>
          <p:cNvSpPr/>
          <p:nvPr/>
        </p:nvSpPr>
        <p:spPr>
          <a:xfrm>
            <a:off x="646510" y="3695212"/>
            <a:ext cx="2802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0D93827-280A-4502-89FB-924C4E9D1CD5}"/>
              </a:ext>
            </a:extLst>
          </p:cNvPr>
          <p:cNvSpPr/>
          <p:nvPr/>
        </p:nvSpPr>
        <p:spPr>
          <a:xfrm>
            <a:off x="646510" y="4156877"/>
            <a:ext cx="4673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m.in. szkolnictwo, instytucje kulturalne, doradztwo zawodowe; w zależności od wybranej ścieżki kształcenia: w placówkach oświatowych, opiekuńczo-wychowawczych, pomocowych, resocjalizacyjnych itp.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5987FAB-1FBA-4166-986F-032A8A21B6E3}"/>
              </a:ext>
            </a:extLst>
          </p:cNvPr>
          <p:cNvSpPr txBox="1"/>
          <p:nvPr/>
        </p:nvSpPr>
        <p:spPr>
          <a:xfrm>
            <a:off x="646510" y="6431552"/>
            <a:ext cx="847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*uruchomienie I stopnia pielęgniarstwa pod warunkiem uzyskania zgody </a:t>
            </a:r>
            <a:r>
              <a:rPr lang="pl-PL" sz="1400" dirty="0" err="1">
                <a:solidFill>
                  <a:schemeClr val="bg1"/>
                </a:solidFill>
              </a:rPr>
              <a:t>MEiN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18CED87-B559-41BC-8DFE-7D51D8B20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01" y="2826043"/>
            <a:ext cx="4856018" cy="323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54F44F-F522-46F6-8AA9-181BCF473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67" y="3761318"/>
            <a:ext cx="1414255" cy="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28AC065-133F-43B6-911B-0518F552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26" y="4447309"/>
            <a:ext cx="1769125" cy="24106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90734B-2C58-4B00-991C-A6B3495BC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88" y="394855"/>
            <a:ext cx="3541838" cy="6463145"/>
          </a:xfrm>
          <a:prstGeom prst="rect">
            <a:avLst/>
          </a:prstGeom>
          <a:effectLst/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5ED47C4F-5DC5-423D-85EE-7A02A6AB8884}"/>
              </a:ext>
            </a:extLst>
          </p:cNvPr>
          <p:cNvSpPr/>
          <p:nvPr/>
        </p:nvSpPr>
        <p:spPr>
          <a:xfrm>
            <a:off x="8835334" y="805255"/>
            <a:ext cx="30215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0" i="1" cap="none" spc="0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Odkryj własną </a:t>
            </a:r>
          </a:p>
          <a:p>
            <a:r>
              <a:rPr lang="pl-PL" sz="3200" b="0" i="1" cap="none" spc="0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drogę do kariery!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58A9B6-1C64-4F9B-A0B8-9C7236AC9ABF}"/>
              </a:ext>
            </a:extLst>
          </p:cNvPr>
          <p:cNvSpPr txBox="1"/>
          <p:nvPr/>
        </p:nvSpPr>
        <p:spPr>
          <a:xfrm>
            <a:off x="354388" y="2033273"/>
            <a:ext cx="5839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Początki Uniwersytetu Jana Kochanowskiego związane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są ze Studium Nauczycielskim w Kielcach, na bazie którego decyzją Prezesa Rady Ministrów z 19 czerwca 1969 roku, utworzono Wyższą Szkołę Nauczycielską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dla kształcenia kadry pedagogicznej.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1981 roku powstał z kolei piotrkowski Wydział Zamiejscowy Wyższej Szkoły Pedagogicznej im. Jana Kochanowskiego w Kielcach, wraz z pierwszym kierunkiem kształcenia - nauczaniem początkowym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na 3-letnich studiach zawodowych.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Obecnie stale poszerzamy spektrum oferty dydaktycznej, proponując kształcenie na 11 kierunkach studiów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zakresie nauk: społecznych, humanistycznych, ścisłych oraz od bieżącego roku również medycznych*.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69A7DC2-2194-4689-BFC1-FA2273C0CA45}"/>
              </a:ext>
            </a:extLst>
          </p:cNvPr>
          <p:cNvSpPr txBox="1"/>
          <p:nvPr/>
        </p:nvSpPr>
        <p:spPr>
          <a:xfrm>
            <a:off x="658851" y="6542851"/>
            <a:ext cx="5136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* uruchomienie I stopnia pielęgniarstwa pod warunkiem uzyskania zgody </a:t>
            </a:r>
            <a:r>
              <a:rPr lang="pl-PL" sz="1200" dirty="0" err="1">
                <a:solidFill>
                  <a:schemeClr val="bg1"/>
                </a:solidFill>
              </a:rPr>
              <a:t>MEiN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9A74541-8276-4B57-AF94-03216CC701B3}"/>
              </a:ext>
            </a:extLst>
          </p:cNvPr>
          <p:cNvSpPr/>
          <p:nvPr/>
        </p:nvSpPr>
        <p:spPr>
          <a:xfrm>
            <a:off x="10165808" y="2549209"/>
            <a:ext cx="16718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STUDIA</a:t>
            </a:r>
          </a:p>
          <a:p>
            <a:pPr algn="ctr"/>
            <a:r>
              <a:rPr lang="pl-PL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STACJONARNE</a:t>
            </a:r>
          </a:p>
          <a:p>
            <a:pPr algn="ctr"/>
            <a:r>
              <a:rPr lang="pl-PL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NIESTACJONARNE</a:t>
            </a:r>
          </a:p>
          <a:p>
            <a:pPr algn="ctr"/>
            <a:r>
              <a:rPr lang="pl-PL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PODYPLOMOWE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628CF0E-32A1-4478-A348-C009F8E90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0" y="89532"/>
            <a:ext cx="1708327" cy="1287053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51A39DB8-1162-4CE0-A3C1-4B62A9B5717F}"/>
              </a:ext>
            </a:extLst>
          </p:cNvPr>
          <p:cNvSpPr/>
          <p:nvPr/>
        </p:nvSpPr>
        <p:spPr>
          <a:xfrm>
            <a:off x="799005" y="973768"/>
            <a:ext cx="2048935" cy="461665"/>
          </a:xfrm>
          <a:prstGeom prst="rect">
            <a:avLst/>
          </a:prstGeom>
          <a:noFill/>
          <a:effectLst>
            <a:glow rad="1524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Uniwersytet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1ACDC25-7188-483A-931F-39872188589A}"/>
              </a:ext>
            </a:extLst>
          </p:cNvPr>
          <p:cNvSpPr/>
          <p:nvPr/>
        </p:nvSpPr>
        <p:spPr>
          <a:xfrm>
            <a:off x="1098545" y="1291249"/>
            <a:ext cx="23423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Jana Kochanowskiego w Kielcach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26670F8-2FF7-48E9-9F9A-87EF5DFBF2D8}"/>
              </a:ext>
            </a:extLst>
          </p:cNvPr>
          <p:cNvSpPr/>
          <p:nvPr/>
        </p:nvSpPr>
        <p:spPr>
          <a:xfrm>
            <a:off x="290892" y="1494011"/>
            <a:ext cx="31983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93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Filia w Piotrkowie Trybunalskim</a:t>
            </a:r>
          </a:p>
        </p:txBody>
      </p:sp>
    </p:spTree>
    <p:extLst>
      <p:ext uri="{BB962C8B-B14F-4D97-AF65-F5344CB8AC3E}">
        <p14:creationId xmlns:p14="http://schemas.microsoft.com/office/powerpoint/2010/main" val="24788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9" y="-19145"/>
            <a:ext cx="4182943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C431C1C-6D0E-41D6-AFF8-F043B5D85673}"/>
              </a:ext>
            </a:extLst>
          </p:cNvPr>
          <p:cNvSpPr/>
          <p:nvPr/>
        </p:nvSpPr>
        <p:spPr>
          <a:xfrm>
            <a:off x="481445" y="13403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TRYB: STACJONARNY / NIESTACJONARNY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736844"/>
            <a:ext cx="11290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Studia I stopnia: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Zarządzanie i finanse w przedsiębiorstwie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Zarządzanie procesami logistycznymi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Zarządzanie zasobami ludzkimi</a:t>
            </a:r>
            <a:endParaRPr lang="pl-PL" sz="2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3867657"/>
            <a:ext cx="11290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Perspektywy pracy:</a:t>
            </a: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przedsiębiorstwa, instytucje finansowe, centra logistyczne, administracja centralna  i lokalna , organizacje non-profit, prowadzenie własnej działalności gospodarczej; w zależności od realizacji wariantów programu: działy finansowe, zarządzanie zasobami ludzkimi, rekrutacja i selekcja pracowników przedsiębiorstw, instytucji prywatnych i publicznych, firmy konsultingowe i szkoleniowe, podmioty sektora finansów publicznych (np. urzędy i izby skarbowe, urzędy administracji samorządowej, jednostki administracji państwowej lokalnej i centralnej, instytucje pozarządowe i </a:t>
            </a:r>
            <a:r>
              <a:rPr lang="pl-PL" sz="2000" dirty="0" err="1">
                <a:solidFill>
                  <a:schemeClr val="bg1"/>
                </a:solidFill>
              </a:rPr>
              <a:t>finanso</a:t>
            </a:r>
            <a:r>
              <a:rPr lang="pl-PL" sz="2000" dirty="0">
                <a:solidFill>
                  <a:schemeClr val="bg1"/>
                </a:solidFill>
              </a:rPr>
              <a:t>- we, centra logistyczne, agencje rozwoju regionalnego itp.).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12435" y="-65445"/>
            <a:ext cx="4051089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ZARZĄDZANIE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2ED4CA4-F8D6-4304-A623-7B4A55169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9" y="-19145"/>
            <a:ext cx="7130330" cy="7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D87E2ED-A37E-4317-95C9-E389C31DC107}"/>
              </a:ext>
            </a:extLst>
          </p:cNvPr>
          <p:cNvSpPr/>
          <p:nvPr/>
        </p:nvSpPr>
        <p:spPr>
          <a:xfrm>
            <a:off x="481445" y="1035503"/>
            <a:ext cx="11290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Kierunki: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Kadry i płace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Rachunkowość, finanse i podatki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Zamówienia publiczne</a:t>
            </a:r>
            <a:endParaRPr lang="pl-PL" sz="2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F5EC60-1628-4C71-8980-B070CE81DAB6}"/>
              </a:ext>
            </a:extLst>
          </p:cNvPr>
          <p:cNvSpPr/>
          <p:nvPr/>
        </p:nvSpPr>
        <p:spPr>
          <a:xfrm>
            <a:off x="481445" y="2788005"/>
            <a:ext cx="5395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>
                <a:solidFill>
                  <a:schemeClr val="bg1"/>
                </a:solidFill>
              </a:rPr>
              <a:t>Perspektywy pracy:</a:t>
            </a:r>
            <a:endParaRPr lang="pl-PL" sz="16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600" i="1" dirty="0">
                <a:solidFill>
                  <a:schemeClr val="bg1"/>
                </a:solidFill>
              </a:rPr>
              <a:t>Kadry i płace </a:t>
            </a:r>
            <a:r>
              <a:rPr lang="pl-PL" sz="1600" dirty="0">
                <a:solidFill>
                  <a:schemeClr val="bg1"/>
                </a:solidFill>
              </a:rPr>
              <a:t>- m.in. działy zarządzania zasobami ludzkimi, rekrutacji i selekcji pracowników przedsiębiorstw, firmy szkoleniowe, urzędy administracji samorządowej, jednostki administracji państwowej oraz lokalnej i centralnej, instytucje pozarządowe, własne przedsiębiorstwa.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600" i="1" dirty="0">
                <a:solidFill>
                  <a:schemeClr val="bg1"/>
                </a:solidFill>
              </a:rPr>
              <a:t>Rachunkowość, finanse i podatki </a:t>
            </a:r>
            <a:r>
              <a:rPr lang="pl-PL" sz="1600" dirty="0">
                <a:solidFill>
                  <a:schemeClr val="bg1"/>
                </a:solidFill>
              </a:rPr>
              <a:t>- m.in. działy finansowe instytucji prywatnych i publicznych, firmy konsultingowe, podmioty sektora finansów publicznych (w tym: izby skarbowe, urzędy administracji samorządowej, jednostki administracji państwowej oraz lokalnej i centralnej, instytucje pozarządowe i finansowe, centra logistyczne, agencje rozwoju regionalnego, banki, biura rachunkowe, własne przedsiębiorstwa.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41616" y="-65445"/>
            <a:ext cx="694011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STUDIA PODYPLOMOWE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267897-29D5-4921-97EF-C3BB0843529A}"/>
              </a:ext>
            </a:extLst>
          </p:cNvPr>
          <p:cNvSpPr txBox="1"/>
          <p:nvPr/>
        </p:nvSpPr>
        <p:spPr>
          <a:xfrm>
            <a:off x="6314985" y="1035503"/>
            <a:ext cx="539557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>
                <a:solidFill>
                  <a:schemeClr val="bg1"/>
                </a:solidFill>
              </a:rPr>
              <a:t>Dodatkowe informacje: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Student otrzymuje umiejętności zarówno z zakresu wiedzy teoretycznej, jak i praktycznej.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Studia udokumentowane zostają świadectwem UJK</a:t>
            </a:r>
            <a:br>
              <a:rPr lang="pl-PL" sz="1700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w Kielcach, potwierdzającym podwyższenie kwalifikacji.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Zajęcia dydaktyczne odbywają się z wykorzystaniem oprogramowania spółki </a:t>
            </a:r>
            <a:r>
              <a:rPr lang="pl-PL" sz="1700" dirty="0" err="1">
                <a:solidFill>
                  <a:schemeClr val="bg1"/>
                </a:solidFill>
              </a:rPr>
              <a:t>Comarch</a:t>
            </a:r>
            <a:r>
              <a:rPr lang="pl-PL" sz="1700" dirty="0">
                <a:solidFill>
                  <a:schemeClr val="bg1"/>
                </a:solidFill>
              </a:rPr>
              <a:t> - po ukończeniu studiów istnieje możliwość otrzymania bezpłatnego certyfikatu od w/w spółki, który dodatkowo potwierdza nabyte kwalifikacje.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Zawsze staramy się opracowywać harmonogram studiów w taki sposób, aby każdy aktywny zawodowo słuchacz mógł pogodzić naukę z pracą zawodową; zajęcia prowadzone są w soboty i niedziele.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Studia trwają 2 lub 3 semestry.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Rekrutacja odbywa się zgodnie z terminarzem zamieszczonym na stronie internetowej Filii (www.unipt.pl).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700" dirty="0">
                <a:solidFill>
                  <a:schemeClr val="bg1"/>
                </a:solidFill>
              </a:rPr>
              <a:t>UWAGA! Liczba miejsc na każdym kierunku jest ograniczona!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DF3A67-B79F-477A-B9FF-35906267C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6" y="1556866"/>
            <a:ext cx="330790" cy="2146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B7BC6CC-B0B0-4649-BF5C-EDA8C0F7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28" y="1910972"/>
            <a:ext cx="330790" cy="2146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29B476E-DE73-42F3-BA3B-D8192E3E7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45" y="2305419"/>
            <a:ext cx="330790" cy="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4178392-F066-49AB-A0D5-F936A7E06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106"/>
            <a:ext cx="12192000" cy="41878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8557021-97EF-4A70-BA63-D837DAF14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31" y="2220027"/>
            <a:ext cx="678749" cy="5950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2C7B87A-B146-4539-B88C-C6ED3B033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40" y="318035"/>
            <a:ext cx="934964" cy="114135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6DD88DA-AC24-40FC-B280-387A421B0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04" y="1995195"/>
            <a:ext cx="843275" cy="10065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9BB66F0-08E3-483F-812B-AC9598283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17" y="1855722"/>
            <a:ext cx="809618" cy="111524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4F1DBBD-A601-42D1-8896-1C70E611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1188" y="156983"/>
            <a:ext cx="833056" cy="123305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8CEF911-7208-45CF-83CF-740C53F98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42" y="568848"/>
            <a:ext cx="664299" cy="90828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7E30C08-039B-4227-AE86-3DC76F3E8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8" y="1489883"/>
            <a:ext cx="1764652" cy="111717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9C482D9-DC68-4DD4-B612-94A738603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27" y="2400510"/>
            <a:ext cx="873349" cy="90828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51835D7-D548-4907-90CD-2F66BC16EC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53" y="2252144"/>
            <a:ext cx="996040" cy="90828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32001F3-5C40-40E9-B1DB-604626286F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98" y="1648435"/>
            <a:ext cx="664299" cy="543094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E4EFEE1A-71DF-4C07-AFE2-EB441DA3F2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0" y="2650788"/>
            <a:ext cx="1179266" cy="759643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5B0FAC4-784A-4A78-99E2-1084243CFE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17" y="2413344"/>
            <a:ext cx="1089740" cy="1115245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1ECC0F4D-9645-44EC-9F93-B7F76972E6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675" y="1489883"/>
            <a:ext cx="912693" cy="1294957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3202050B-0414-4944-B68C-AA0381BC41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69" y="379694"/>
            <a:ext cx="873349" cy="940311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EBB3A570-42F2-464D-A0DC-DDC982A03A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58" y="446621"/>
            <a:ext cx="1764652" cy="1424369"/>
          </a:xfrm>
          <a:prstGeom prst="rect">
            <a:avLst/>
          </a:prstGeom>
        </p:spPr>
      </p:pic>
      <p:sp>
        <p:nvSpPr>
          <p:cNvPr id="35" name="Prostokąt 34">
            <a:extLst>
              <a:ext uri="{FF2B5EF4-FFF2-40B4-BE49-F238E27FC236}">
                <a16:creationId xmlns:a16="http://schemas.microsoft.com/office/drawing/2014/main" id="{700A783D-25C4-458C-92C0-95C8631BEC59}"/>
              </a:ext>
            </a:extLst>
          </p:cNvPr>
          <p:cNvSpPr/>
          <p:nvPr/>
        </p:nvSpPr>
        <p:spPr>
          <a:xfrm>
            <a:off x="169394" y="5777687"/>
            <a:ext cx="4134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</a:t>
            </a:r>
            <a:r>
              <a:rPr lang="pl-PL" sz="5400" b="1" cap="none" spc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unipt</a:t>
            </a:r>
            <a:r>
              <a:rPr lang="pl-PL" sz="5400" b="1" cap="none" spc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.pl</a:t>
            </a: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3CC816F0-EEC3-4900-A8AB-7156AEB235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05" y="161530"/>
            <a:ext cx="2282851" cy="160712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1665AAC-1E09-47BB-8283-BEC5DEA21A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44" y="6047595"/>
            <a:ext cx="719017" cy="466643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55E2F1C0-4048-4765-8C4D-EC5C37B64B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43" y="6047594"/>
            <a:ext cx="719017" cy="46664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7BEE6CE9-FC44-4604-B793-66D43C8B32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42" y="6047593"/>
            <a:ext cx="719017" cy="4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"/>
                            </p:stCondLst>
                            <p:childTnLst>
                              <p:par>
                                <p:cTn id="9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50"/>
                            </p:stCondLst>
                            <p:childTnLst>
                              <p:par>
                                <p:cTn id="10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01034FC-0197-4A8C-9BFA-9BD54CB819A6}"/>
              </a:ext>
            </a:extLst>
          </p:cNvPr>
          <p:cNvSpPr/>
          <p:nvPr/>
        </p:nvSpPr>
        <p:spPr>
          <a:xfrm>
            <a:off x="7432560" y="1268709"/>
            <a:ext cx="2254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PIELĘGNIARSTWO*</a:t>
            </a:r>
          </a:p>
          <a:p>
            <a:r>
              <a:rPr lang="pl-PL" sz="2000" dirty="0">
                <a:solidFill>
                  <a:schemeClr val="bg1"/>
                </a:solidFill>
              </a:rPr>
              <a:t>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spc="100" dirty="0">
                <a:solidFill>
                  <a:schemeClr val="bg1"/>
                </a:solidFill>
              </a:rPr>
              <a:t>ZARZĄDZANIE</a:t>
            </a:r>
          </a:p>
          <a:p>
            <a:r>
              <a:rPr lang="pl-PL" sz="2000" dirty="0">
                <a:solidFill>
                  <a:schemeClr val="bg1"/>
                </a:solidFill>
              </a:rPr>
              <a:t>I STOPNIA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PEDAGOGIKA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HISTORIA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EKONOMIA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LOGISTYKA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 STOPNIA</a:t>
            </a:r>
            <a:endParaRPr 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354DB2-A2FD-439F-90AA-F18CC7243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/>
          <a:stretch/>
        </p:blipFill>
        <p:spPr>
          <a:xfrm>
            <a:off x="0" y="0"/>
            <a:ext cx="4441148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A618718-5DBE-4CA2-AA25-7436439B3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996" y="200540"/>
            <a:ext cx="7768819" cy="56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1310994-D5A7-45DE-AFFE-EE688E735A4F}"/>
              </a:ext>
            </a:extLst>
          </p:cNvPr>
          <p:cNvSpPr/>
          <p:nvPr/>
        </p:nvSpPr>
        <p:spPr>
          <a:xfrm>
            <a:off x="3794996" y="253870"/>
            <a:ext cx="77688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STUDIA: </a:t>
            </a:r>
            <a:r>
              <a:rPr lang="pl-PL" sz="2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STACJONARNE, NIESTACJONARNE, PODYPLOMOWE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6E7C0B-60B6-43F1-9963-ACBC4FE97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15" y="1557938"/>
            <a:ext cx="836795" cy="41839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28106B0-9A8D-40A2-A35E-A2699A79C5D9}"/>
              </a:ext>
            </a:extLst>
          </p:cNvPr>
          <p:cNvSpPr txBox="1"/>
          <p:nvPr/>
        </p:nvSpPr>
        <p:spPr>
          <a:xfrm>
            <a:off x="3249450" y="6543978"/>
            <a:ext cx="5136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* uruchomienie I stopnia pielęgniarstwa pod warunkiem uzyskania zgody </a:t>
            </a:r>
            <a:r>
              <a:rPr lang="pl-PL" sz="1200" dirty="0" err="1">
                <a:solidFill>
                  <a:schemeClr val="bg1"/>
                </a:solidFill>
              </a:rPr>
              <a:t>MEiN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C297266-3430-45F7-AF74-F818F05F964A}"/>
              </a:ext>
            </a:extLst>
          </p:cNvPr>
          <p:cNvSpPr/>
          <p:nvPr/>
        </p:nvSpPr>
        <p:spPr>
          <a:xfrm>
            <a:off x="204557" y="253870"/>
            <a:ext cx="27128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spc="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www.unipt.pl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7E074DB-D40C-437A-95AC-2941B2825332}"/>
              </a:ext>
            </a:extLst>
          </p:cNvPr>
          <p:cNvSpPr/>
          <p:nvPr/>
        </p:nvSpPr>
        <p:spPr>
          <a:xfrm>
            <a:off x="0" y="817930"/>
            <a:ext cx="312197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facebook.com/UJKPiotrkowTrybunalski</a:t>
            </a:r>
            <a:endParaRPr lang="pl-PL" sz="14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F6F5D1E-D4BB-4917-9B19-2C998774E9ED}"/>
              </a:ext>
            </a:extLst>
          </p:cNvPr>
          <p:cNvSpPr/>
          <p:nvPr/>
        </p:nvSpPr>
        <p:spPr>
          <a:xfrm>
            <a:off x="9430419" y="2872801"/>
            <a:ext cx="268153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19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Kadry i płace</a:t>
            </a:r>
          </a:p>
          <a:p>
            <a:r>
              <a:rPr lang="pl-PL" sz="19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Rachunkowość,</a:t>
            </a:r>
            <a:br>
              <a:rPr lang="pl-PL" sz="19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19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finanse i podatki</a:t>
            </a:r>
          </a:p>
          <a:p>
            <a:r>
              <a:rPr lang="pl-PL" sz="19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Zamówienia publiczne</a:t>
            </a:r>
            <a:endParaRPr lang="pl-PL" sz="1900" b="1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1B3603E-7E95-4ADB-8528-9733DA45C139}"/>
              </a:ext>
            </a:extLst>
          </p:cNvPr>
          <p:cNvSpPr/>
          <p:nvPr/>
        </p:nvSpPr>
        <p:spPr>
          <a:xfrm>
            <a:off x="9532584" y="2094419"/>
            <a:ext cx="2541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STUDIA</a:t>
            </a:r>
            <a:b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b="1" spc="1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PODYPLOMOWE: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1BEAE0A-4BEF-44AB-AD04-1CD6AC995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02287" y="3851720"/>
            <a:ext cx="314110" cy="20385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9FA7D96-6363-455F-AC89-C419B38F6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01038" y="3272860"/>
            <a:ext cx="314110" cy="20385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8213913-4028-4F64-B413-42F7A5FAF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10465" y="2978031"/>
            <a:ext cx="314110" cy="203858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C085DF58-1FCC-44EA-AD6C-96E7D080C18A}"/>
              </a:ext>
            </a:extLst>
          </p:cNvPr>
          <p:cNvSpPr/>
          <p:nvPr/>
        </p:nvSpPr>
        <p:spPr>
          <a:xfrm>
            <a:off x="3238476" y="971819"/>
            <a:ext cx="40647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PEDAGOGIKA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PRZEDSZKOLNA I WCZESNOSZKOLNA</a:t>
            </a:r>
          </a:p>
          <a:p>
            <a:r>
              <a:rPr lang="pl-PL" sz="2000" dirty="0">
                <a:solidFill>
                  <a:schemeClr val="bg1"/>
                </a:solidFill>
              </a:rPr>
              <a:t>STUDIA JEDNOLITE MAGISTERSKIE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ADMINISTRATION</a:t>
            </a:r>
          </a:p>
          <a:p>
            <a:r>
              <a:rPr lang="pl-PL" sz="2000" dirty="0">
                <a:solidFill>
                  <a:schemeClr val="bg1"/>
                </a:solidFill>
              </a:rPr>
              <a:t>STUDIA W JĘZYKU ANGIELSKIM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BEZPIECZEŃSTWO NARODOWE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FINANSE I RACHUNKOWOŚĆ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</a:rPr>
              <a:t>FILOLOGIA ANGIELSKA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b="1" spc="100" dirty="0">
                <a:solidFill>
                  <a:schemeClr val="bg1"/>
                </a:solidFill>
              </a:rPr>
              <a:t>ADMINISTRACJA</a:t>
            </a:r>
          </a:p>
          <a:p>
            <a:r>
              <a:rPr lang="pl-PL" sz="2000" dirty="0">
                <a:solidFill>
                  <a:schemeClr val="bg1"/>
                </a:solidFill>
              </a:rPr>
              <a:t>I, II STOPNIA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DF29B90-A1FE-4DDE-9141-EF1A356EC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17" y="5115503"/>
            <a:ext cx="1400495" cy="1055132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EEDF779F-52A3-42D0-81CD-19A7033F7B19}"/>
              </a:ext>
            </a:extLst>
          </p:cNvPr>
          <p:cNvSpPr/>
          <p:nvPr/>
        </p:nvSpPr>
        <p:spPr>
          <a:xfrm>
            <a:off x="9502351" y="5839077"/>
            <a:ext cx="2048935" cy="400110"/>
          </a:xfrm>
          <a:prstGeom prst="rect">
            <a:avLst/>
          </a:prstGeom>
          <a:noFill/>
          <a:effectLst>
            <a:glow rad="1524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Uniwersytet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53632EF-5439-4284-A652-96A6FBEA0BE4}"/>
              </a:ext>
            </a:extLst>
          </p:cNvPr>
          <p:cNvSpPr/>
          <p:nvPr/>
        </p:nvSpPr>
        <p:spPr>
          <a:xfrm>
            <a:off x="9731692" y="6100374"/>
            <a:ext cx="234230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Jana Kochanowskiego w Kielcach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39A1E2C-CCB4-4241-9306-C0771DFA49A3}"/>
              </a:ext>
            </a:extLst>
          </p:cNvPr>
          <p:cNvSpPr/>
          <p:nvPr/>
        </p:nvSpPr>
        <p:spPr>
          <a:xfrm>
            <a:off x="8972727" y="6287125"/>
            <a:ext cx="3198312" cy="3585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Filia w Piotrkowie Trybunalskim</a:t>
            </a:r>
          </a:p>
        </p:txBody>
      </p:sp>
    </p:spTree>
    <p:extLst>
      <p:ext uri="{BB962C8B-B14F-4D97-AF65-F5344CB8AC3E}">
        <p14:creationId xmlns:p14="http://schemas.microsoft.com/office/powerpoint/2010/main" val="11833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>
            <a:extLst>
              <a:ext uri="{FF2B5EF4-FFF2-40B4-BE49-F238E27FC236}">
                <a16:creationId xmlns:a16="http://schemas.microsoft.com/office/drawing/2014/main" id="{EE0A81AA-8E2E-49D4-BF61-EF983304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519" y="173252"/>
            <a:ext cx="4234524" cy="3016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7D40BDC-AC2C-4948-AFDA-B233483CA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70" y="3667991"/>
            <a:ext cx="4526681" cy="3013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41527470-1B1A-44B2-ADBF-F2D6F2056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1" y="176646"/>
            <a:ext cx="1995241" cy="301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DE072615-CF77-4E5F-96E0-8B163C4EC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58" y="176646"/>
            <a:ext cx="4592803" cy="301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F73E59FC-35BB-4374-B1FD-CA4EA7685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463" y="3667991"/>
            <a:ext cx="2241179" cy="301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82FF9E2-7499-4B9B-8A54-FF09EB0B8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8257"/>
          <a:stretch/>
        </p:blipFill>
        <p:spPr>
          <a:xfrm>
            <a:off x="342358" y="3667991"/>
            <a:ext cx="3968200" cy="3013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31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BD5DCC7-23CA-44C7-8D14-964F2B24DB46}"/>
              </a:ext>
            </a:extLst>
          </p:cNvPr>
          <p:cNvSpPr/>
          <p:nvPr/>
        </p:nvSpPr>
        <p:spPr>
          <a:xfrm>
            <a:off x="355079" y="740479"/>
            <a:ext cx="492506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BIBLIOTEKA UNIWERSYTECKA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 PORTFOLIO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PRACOWNIA PLASTYCZNA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ASYSTENCJA NAUKOWA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AKADEMICKIE BIURO KARIER</a:t>
            </a:r>
            <a:b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„SYNERGIA”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8F9573E-EC2E-47AA-B025-3FBEADE810CB}"/>
              </a:ext>
            </a:extLst>
          </p:cNvPr>
          <p:cNvSpPr/>
          <p:nvPr/>
        </p:nvSpPr>
        <p:spPr>
          <a:xfrm>
            <a:off x="355079" y="4134916"/>
            <a:ext cx="390812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 ERASMUS+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 MOST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LEGIA AKADEMICKA</a:t>
            </a:r>
            <a:endParaRPr lang="pl-PL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2FED109-B4A0-4AB3-949A-1B56597278CA}"/>
              </a:ext>
            </a:extLst>
          </p:cNvPr>
          <p:cNvSpPr txBox="1"/>
          <p:nvPr/>
        </p:nvSpPr>
        <p:spPr>
          <a:xfrm>
            <a:off x="5543550" y="3611696"/>
            <a:ext cx="6067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Stypendium Rektora</a:t>
            </a:r>
            <a:r>
              <a:rPr lang="pl-PL" dirty="0">
                <a:solidFill>
                  <a:schemeClr val="bg1"/>
                </a:solidFill>
              </a:rPr>
              <a:t> - dla najlepszych studentów, którzy uzyskali najwyższe średnie ocen oraz brali czynny udział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konferencjach i publikowali efekty swoich badań;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Stypendium socjalne </a:t>
            </a:r>
            <a:r>
              <a:rPr lang="pl-PL" dirty="0">
                <a:solidFill>
                  <a:schemeClr val="bg1"/>
                </a:solidFill>
              </a:rPr>
              <a:t>- przyznawane studentom będącym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trudnej sytuacji finansowej;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Zapomogę</a:t>
            </a:r>
            <a:r>
              <a:rPr lang="pl-PL" dirty="0">
                <a:solidFill>
                  <a:schemeClr val="bg1"/>
                </a:solidFill>
              </a:rPr>
              <a:t> - wypłacaną w przypadku zaistnienia nagłej sytuacji, która pogorszyła warunki bytowe (można o nią wnioskować dwa razy w roku akademickim);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Stypendium dla osób z niepełnosprawnościami </a:t>
            </a:r>
            <a:r>
              <a:rPr lang="pl-PL" dirty="0">
                <a:solidFill>
                  <a:schemeClr val="bg1"/>
                </a:solidFill>
              </a:rPr>
              <a:t>- dla studentów posiadających ważne orzeczenie o stopniu niepełnosprawności.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ED01C44-FFE5-402F-A29B-177B9B6BE3D7}"/>
              </a:ext>
            </a:extLst>
          </p:cNvPr>
          <p:cNvSpPr/>
          <p:nvPr/>
        </p:nvSpPr>
        <p:spPr>
          <a:xfrm>
            <a:off x="355079" y="3611696"/>
            <a:ext cx="40950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UDZIAŁ W PROGRAMACH: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3378856-FACF-46FD-BD8A-253821D00387}"/>
              </a:ext>
            </a:extLst>
          </p:cNvPr>
          <p:cNvSpPr/>
          <p:nvPr/>
        </p:nvSpPr>
        <p:spPr>
          <a:xfrm>
            <a:off x="355079" y="316085"/>
            <a:ext cx="49362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UZUPEŁNIENIEM OFERTY DYDAKTYCZNEJ SĄ</a:t>
            </a:r>
            <a: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9DC3027-E7AF-441A-96E2-80F1788E4FF3}"/>
              </a:ext>
            </a:extLst>
          </p:cNvPr>
          <p:cNvSpPr/>
          <p:nvPr/>
        </p:nvSpPr>
        <p:spPr>
          <a:xfrm>
            <a:off x="5543550" y="3088476"/>
            <a:ext cx="57295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OFERUJEMY WSPARCIE MATERIALNE: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A63EACE-62F4-40B0-9D52-91BDBD61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" y="5827687"/>
            <a:ext cx="3053309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6A0EABA-65CF-47FB-A920-DF3059254F9A}"/>
              </a:ext>
            </a:extLst>
          </p:cNvPr>
          <p:cNvSpPr/>
          <p:nvPr/>
        </p:nvSpPr>
        <p:spPr>
          <a:xfrm>
            <a:off x="416899" y="5827686"/>
            <a:ext cx="3053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www.unipt.pl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9CFE715-93D4-466E-A834-8DA59C53A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5930"/>
            <a:ext cx="4348235" cy="289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6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8343444-E0A5-44FA-990D-5B1D865D5E6B}"/>
              </a:ext>
            </a:extLst>
          </p:cNvPr>
          <p:cNvSpPr txBox="1"/>
          <p:nvPr/>
        </p:nvSpPr>
        <p:spPr>
          <a:xfrm>
            <a:off x="4405745" y="2055135"/>
            <a:ext cx="7786255" cy="435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STUDENCKIE KOŁA NAUKOWE</a:t>
            </a:r>
          </a:p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SAMORZĄD STUDENCKI</a:t>
            </a:r>
          </a:p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TEATR „WYJŚCIE EWAKUACYJNE”</a:t>
            </a:r>
          </a:p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GALERIE: „FAKULTET 106” I „OKO”</a:t>
            </a:r>
          </a:p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AKADEMIA BEZPIECZNEJ PRZYSZŁOŚCI</a:t>
            </a:r>
          </a:p>
          <a:p>
            <a:pPr>
              <a:lnSpc>
                <a:spcPct val="130000"/>
              </a:lnSpc>
            </a:pPr>
            <a:r>
              <a:rPr lang="pl-PL" sz="3600" b="1" dirty="0">
                <a:solidFill>
                  <a:schemeClr val="bg1"/>
                </a:solidFill>
              </a:rPr>
              <a:t>SALA RZEMIOSŁ DAWNYCH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F95DB33-C3BC-4AFA-98D2-1400147E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81" y="380831"/>
            <a:ext cx="2161398" cy="1521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699C244-E2B7-4F0E-98F8-951FD3D73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9" y="2295524"/>
            <a:ext cx="553616" cy="3592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7B5117-6EE4-43FF-83E5-CEE55CCA6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9" y="3019424"/>
            <a:ext cx="553616" cy="3592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E1AF05-C5CB-413D-A67A-868B0CC69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8" y="3728084"/>
            <a:ext cx="553616" cy="35929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E4B5836-40E1-4A31-BBD5-83DA5CEDD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9" y="4451984"/>
            <a:ext cx="553616" cy="35929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2A5A6B-CE68-48C2-B68E-46235F1D1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8" y="5160644"/>
            <a:ext cx="553616" cy="3592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DADD7E2-CD61-40C7-8420-7F71FEEC7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6888" y="5885702"/>
            <a:ext cx="553616" cy="35929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4C63B8A-598C-4041-9525-AF055FF2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152734"/>
            <a:ext cx="3124942" cy="655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D1A502B-D544-4855-BC6D-74D475606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174" y="803237"/>
            <a:ext cx="4710275" cy="10688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EA76CB14-E469-4BA9-ADB7-03E24D09F1AA}"/>
              </a:ext>
            </a:extLst>
          </p:cNvPr>
          <p:cNvSpPr/>
          <p:nvPr/>
        </p:nvSpPr>
        <p:spPr>
          <a:xfrm>
            <a:off x="3836887" y="803237"/>
            <a:ext cx="48928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Dodatkowo uzupełnieniem oferty dydaktycznej są:</a:t>
            </a:r>
          </a:p>
        </p:txBody>
      </p:sp>
    </p:spTree>
    <p:extLst>
      <p:ext uri="{BB962C8B-B14F-4D97-AF65-F5344CB8AC3E}">
        <p14:creationId xmlns:p14="http://schemas.microsoft.com/office/powerpoint/2010/main" val="100724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7F8781E-BC20-46A2-B9A9-A3FC52F7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690"/>
            <a:ext cx="9268691" cy="283031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4347225-DA20-4B49-AEF3-A05781EBC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6364" cy="43986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9F5A5F5-5D81-4E15-BCD5-B96352430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16" y="3061854"/>
            <a:ext cx="3309096" cy="379614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EA33906-E702-40B9-AC61-89ED4B28F4E7}"/>
              </a:ext>
            </a:extLst>
          </p:cNvPr>
          <p:cNvSpPr txBox="1"/>
          <p:nvPr/>
        </p:nvSpPr>
        <p:spPr>
          <a:xfrm>
            <a:off x="1530927" y="4144237"/>
            <a:ext cx="6206836" cy="50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600" b="1" dirty="0">
                <a:solidFill>
                  <a:schemeClr val="bg1"/>
                </a:solidFill>
              </a:rPr>
              <a:t>PIOTRKOWSKI UNIWERSYTET DZIECIĘCY UJK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F60CDA5-44BF-4627-9A94-D7B71866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98" y="3247306"/>
            <a:ext cx="6296802" cy="9878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E7DF4E6-E628-49E6-93F9-A97C9E155390}"/>
              </a:ext>
            </a:extLst>
          </p:cNvPr>
          <p:cNvSpPr txBox="1"/>
          <p:nvPr/>
        </p:nvSpPr>
        <p:spPr>
          <a:xfrm>
            <a:off x="124691" y="4542906"/>
            <a:ext cx="8771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chemeClr val="bg1"/>
                </a:solidFill>
              </a:rPr>
              <a:t>Jest ofertą zajęć dydaktyczno-wychowawczych prowadzonych przez wykładowców Filii w Piotrkowie Trybunalskim, skierowaną do uczennic i uczniów szkół podstawowych. Zajęcia dydaktyczno-wychowawcze mają na celu stymulowanie (intelektualne, emocjonalne i społeczne) rozwoju dzieci w wieku 7 – 15 lat; stanowią one inspirację do twórczego myślenia, aktywnego odkrywania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i interpretacji świata natury i kultury oraz odnajdywania i realizacji własnych marzeń, zainteresowań, a także pasji naukowych.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A112D97C-D649-4552-8B3A-9FCCA0FD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97" y="944700"/>
            <a:ext cx="7628627" cy="8055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FDBDF97B-D16E-4802-B874-B9E99540F00F}"/>
              </a:ext>
            </a:extLst>
          </p:cNvPr>
          <p:cNvSpPr/>
          <p:nvPr/>
        </p:nvSpPr>
        <p:spPr>
          <a:xfrm>
            <a:off x="4344296" y="1064648"/>
            <a:ext cx="7628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PIOTRKOWSKI UNIWERSYTET DZIECIĘCY UJK</a:t>
            </a:r>
          </a:p>
        </p:txBody>
      </p:sp>
    </p:spTree>
    <p:extLst>
      <p:ext uri="{BB962C8B-B14F-4D97-AF65-F5344CB8AC3E}">
        <p14:creationId xmlns:p14="http://schemas.microsoft.com/office/powerpoint/2010/main" val="31223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C9A3B93C-F98B-4897-8ECA-A06C0F38B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" y="1011381"/>
            <a:ext cx="10825055" cy="5526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24C2AB6-F504-48D2-8B7B-E31D3D18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09" y="149471"/>
            <a:ext cx="8622182" cy="7113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A14E9794-C8E2-4E62-9F19-C76DC0BEFEC8}"/>
              </a:ext>
            </a:extLst>
          </p:cNvPr>
          <p:cNvSpPr/>
          <p:nvPr/>
        </p:nvSpPr>
        <p:spPr>
          <a:xfrm>
            <a:off x="707917" y="31129"/>
            <a:ext cx="849936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Jesteśmy zawsze blisko Ciebie!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065B149-11E7-443F-98C1-F83D3A09B1FC}"/>
              </a:ext>
            </a:extLst>
          </p:cNvPr>
          <p:cNvSpPr/>
          <p:nvPr/>
        </p:nvSpPr>
        <p:spPr>
          <a:xfrm>
            <a:off x="9094435" y="1972240"/>
            <a:ext cx="228014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DWORZEC</a:t>
            </a:r>
          </a:p>
          <a:p>
            <a:pPr algn="ctr"/>
            <a:r>
              <a:rPr lang="pl-PL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PKP/PKS/BUS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1D0B497-3C4E-49F4-B7B7-A7FEE9C9E103}"/>
              </a:ext>
            </a:extLst>
          </p:cNvPr>
          <p:cNvSpPr/>
          <p:nvPr/>
        </p:nvSpPr>
        <p:spPr>
          <a:xfrm>
            <a:off x="5312979" y="3636757"/>
            <a:ext cx="31391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RESTAURACJA</a:t>
            </a:r>
          </a:p>
          <a:p>
            <a:pPr algn="ctr"/>
            <a:r>
              <a:rPr lang="pl-PL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SZYBKIEJ OBSŁUGI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389B83C-115E-44EF-A419-60D21D4B4308}"/>
              </a:ext>
            </a:extLst>
          </p:cNvPr>
          <p:cNvSpPr/>
          <p:nvPr/>
        </p:nvSpPr>
        <p:spPr>
          <a:xfrm>
            <a:off x="720436" y="4312577"/>
            <a:ext cx="26386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DOM STUDENTA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B5AB020F-51EC-417D-B10A-AD3F5117ECCF}"/>
              </a:ext>
            </a:extLst>
          </p:cNvPr>
          <p:cNvSpPr/>
          <p:nvPr/>
        </p:nvSpPr>
        <p:spPr>
          <a:xfrm>
            <a:off x="3092490" y="3856834"/>
            <a:ext cx="26386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UNIWERSYTET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2A9F891-9379-4226-9400-E7A7FD4C6E6F}"/>
              </a:ext>
            </a:extLst>
          </p:cNvPr>
          <p:cNvSpPr/>
          <p:nvPr/>
        </p:nvSpPr>
        <p:spPr>
          <a:xfrm>
            <a:off x="646509" y="3333614"/>
            <a:ext cx="26386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STOŁÓWKA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78B9819-77BE-49BD-A56C-89EF2425D592}"/>
              </a:ext>
            </a:extLst>
          </p:cNvPr>
          <p:cNvSpPr/>
          <p:nvPr/>
        </p:nvSpPr>
        <p:spPr>
          <a:xfrm>
            <a:off x="2446401" y="2030556"/>
            <a:ext cx="9891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KINO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83D210D-B024-4577-B73B-53129A5026AF}"/>
              </a:ext>
            </a:extLst>
          </p:cNvPr>
          <p:cNvSpPr/>
          <p:nvPr/>
        </p:nvSpPr>
        <p:spPr>
          <a:xfrm>
            <a:off x="2446401" y="2445822"/>
            <a:ext cx="30555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GALERIA HANDLOWA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BE2724E-8859-4418-A8AD-70C4274B149B}"/>
              </a:ext>
            </a:extLst>
          </p:cNvPr>
          <p:cNvSpPr/>
          <p:nvPr/>
        </p:nvSpPr>
        <p:spPr>
          <a:xfrm>
            <a:off x="5161415" y="2904526"/>
            <a:ext cx="34422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TYLKO 1,1 KM!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6B9CD135-E8C5-4C10-86F9-268AA31A7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43" y="174444"/>
            <a:ext cx="927078" cy="6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D0682FB-4ECC-4B8C-B5A8-19A5F1E3A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74"/>
          <a:stretch/>
        </p:blipFill>
        <p:spPr>
          <a:xfrm>
            <a:off x="2535897" y="473488"/>
            <a:ext cx="7120206" cy="376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EBA798B-ED20-484B-BA20-701446620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4" y="4377442"/>
            <a:ext cx="3990109" cy="201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CCA5A65-4FAD-47AB-88F5-4815C9EA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63" y="4365517"/>
            <a:ext cx="5067439" cy="201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805D8A2-6E97-4347-9FB2-5B710BB25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6" y="4377442"/>
            <a:ext cx="2581773" cy="200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1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6323</TotalTime>
  <Words>1749</Words>
  <Application>Microsoft Office PowerPoint</Application>
  <PresentationFormat>Panoramiczny</PresentationFormat>
  <Paragraphs>224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Szołtysik</dc:creator>
  <cp:lastModifiedBy>Maciej Szołtysik</cp:lastModifiedBy>
  <cp:revision>242</cp:revision>
  <dcterms:created xsi:type="dcterms:W3CDTF">2021-03-21T21:01:04Z</dcterms:created>
  <dcterms:modified xsi:type="dcterms:W3CDTF">2021-03-29T00:39:35Z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13388237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D9.0.4</vt:lpwstr>
  </property>
</Properties>
</file>