
<file path=[Content_Types].xml><?xml version="1.0" encoding="utf-8"?>
<Types xmlns="http://schemas.openxmlformats.org/package/2006/content-types">
  <Default ContentType="image/png" Extension="png"/>
  <Default ContentType="image/jpeg" Extension="jpeg"/>
  <Default ContentType="application/vnd.openxmlformats-package.relationships+xml" Extension="rels"/>
  <Default ContentType="application/xml" Extension="xml"/>
  <Default ContentType="image/gif" Extension="gif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54" r:id="rId1"/>
  </p:sldMasterIdLst>
  <p:sldIdLst>
    <p:sldId id="281" r:id="rId2"/>
    <p:sldId id="274" r:id="rId3"/>
    <p:sldId id="275" r:id="rId4"/>
    <p:sldId id="259" r:id="rId5"/>
    <p:sldId id="282" r:id="rId6"/>
    <p:sldId id="258" r:id="rId7"/>
    <p:sldId id="279" r:id="rId8"/>
    <p:sldId id="280" r:id="rId9"/>
    <p:sldId id="256" r:id="rId10"/>
    <p:sldId id="257" r:id="rId11"/>
    <p:sldId id="261" r:id="rId12"/>
    <p:sldId id="263" r:id="rId13"/>
    <p:sldId id="265" r:id="rId14"/>
    <p:sldId id="264" r:id="rId15"/>
    <p:sldId id="266" r:id="rId16"/>
    <p:sldId id="267" r:id="rId17"/>
    <p:sldId id="268" r:id="rId18"/>
    <p:sldId id="269" r:id="rId19"/>
    <p:sldId id="270" r:id="rId20"/>
    <p:sldId id="272" r:id="rId21"/>
    <p:sldId id="273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1D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5268" autoAdjust="0"/>
  </p:normalViewPr>
  <p:slideViewPr>
    <p:cSldViewPr snapToGrid="0">
      <p:cViewPr varScale="1">
        <p:scale>
          <a:sx n="86" d="100"/>
          <a:sy n="86" d="100"/>
        </p:scale>
        <p:origin x="562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A7B5-D9D1-415A-A375-033095E4D6F5}" type="datetimeFigureOut">
              <a:rPr lang="pl-PL" smtClean="0"/>
              <a:t>29.03.2021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F3074-D5DB-4B07-AA51-764B768C06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33327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A7B5-D9D1-415A-A375-033095E4D6F5}" type="datetimeFigureOut">
              <a:rPr lang="pl-PL" smtClean="0"/>
              <a:t>29.03.2021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F3074-D5DB-4B07-AA51-764B768C06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9734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A7B5-D9D1-415A-A375-033095E4D6F5}" type="datetimeFigureOut">
              <a:rPr lang="pl-PL" smtClean="0"/>
              <a:t>29.03.2021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F3074-D5DB-4B07-AA51-764B768C06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3394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A7B5-D9D1-415A-A375-033095E4D6F5}" type="datetimeFigureOut">
              <a:rPr lang="pl-PL" smtClean="0"/>
              <a:t>29.03.2021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F3074-D5DB-4B07-AA51-764B768C06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0223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A7B5-D9D1-415A-A375-033095E4D6F5}" type="datetimeFigureOut">
              <a:rPr lang="pl-PL" smtClean="0"/>
              <a:t>29.03.2021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F3074-D5DB-4B07-AA51-764B768C06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9415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A7B5-D9D1-415A-A375-033095E4D6F5}" type="datetimeFigureOut">
              <a:rPr lang="pl-PL" smtClean="0"/>
              <a:t>29.03.2021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F3074-D5DB-4B07-AA51-764B768C06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9274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A7B5-D9D1-415A-A375-033095E4D6F5}" type="datetimeFigureOut">
              <a:rPr lang="pl-PL" smtClean="0"/>
              <a:t>29.03.2021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F3074-D5DB-4B07-AA51-764B768C06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3450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A7B5-D9D1-415A-A375-033095E4D6F5}" type="datetimeFigureOut">
              <a:rPr lang="pl-PL" smtClean="0"/>
              <a:t>29.03.2021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F3074-D5DB-4B07-AA51-764B768C06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8465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A7B5-D9D1-415A-A375-033095E4D6F5}" type="datetimeFigureOut">
              <a:rPr lang="pl-PL" smtClean="0"/>
              <a:t>29.03.2021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F3074-D5DB-4B07-AA51-764B768C06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99127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A7B5-D9D1-415A-A375-033095E4D6F5}" type="datetimeFigureOut">
              <a:rPr lang="pl-PL" smtClean="0"/>
              <a:t>29.03.2021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F3074-D5DB-4B07-AA51-764B768C06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9814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4A7B5-D9D1-415A-A375-033095E4D6F5}" type="datetimeFigureOut">
              <a:rPr lang="pl-PL" smtClean="0"/>
              <a:t>29.03.2021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4F3074-D5DB-4B07-AA51-764B768C06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7565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44A7B5-D9D1-415A-A375-033095E4D6F5}" type="datetimeFigureOut">
              <a:rPr lang="pl-PL" smtClean="0"/>
              <a:t>29.03.2021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4F3074-D5DB-4B07-AA51-764B768C069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8177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55" r:id="rId1"/>
    <p:sldLayoutId id="2147484556" r:id="rId2"/>
    <p:sldLayoutId id="2147484557" r:id="rId3"/>
    <p:sldLayoutId id="2147484558" r:id="rId4"/>
    <p:sldLayoutId id="2147484559" r:id="rId5"/>
    <p:sldLayoutId id="2147484560" r:id="rId6"/>
    <p:sldLayoutId id="2147484561" r:id="rId7"/>
    <p:sldLayoutId id="2147484562" r:id="rId8"/>
    <p:sldLayoutId id="2147484563" r:id="rId9"/>
    <p:sldLayoutId id="2147484564" r:id="rId10"/>
    <p:sldLayoutId id="21474845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18" Type="http://schemas.openxmlformats.org/officeDocument/2006/relationships/image" Target="../media/image1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17" Type="http://schemas.openxmlformats.org/officeDocument/2006/relationships/image" Target="../media/image45.png"/><Relationship Id="rId2" Type="http://schemas.openxmlformats.org/officeDocument/2006/relationships/image" Target="../media/image30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png"/><Relationship Id="rId10" Type="http://schemas.openxmlformats.org/officeDocument/2006/relationships/image" Target="../media/image38.png"/><Relationship Id="rId19" Type="http://schemas.openxmlformats.org/officeDocument/2006/relationships/image" Target="../media/image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2.png"/></Relationships>
</file>

<file path=ppt/slides/_rels/slide4.xml.rels><?xml version="1.0" encoding="UTF-8" standalone="yes" ?><Relationships xmlns="http://schemas.openxmlformats.org/package/2006/relationships"><Relationship Id="rId8" Target="../media/image14.jpeg" Type="http://schemas.openxmlformats.org/officeDocument/2006/relationships/image"/><Relationship Id="rId3" Target="../media/image9.jpeg" Type="http://schemas.openxmlformats.org/officeDocument/2006/relationships/image"/><Relationship Id="rId7" Target="../media/image13.jpeg" Type="http://schemas.openxmlformats.org/officeDocument/2006/relationships/image"/><Relationship Id="rId2" Target="../media/image1.jpg" Type="http://schemas.openxmlformats.org/officeDocument/2006/relationships/image"/><Relationship Id="rId1" Target="../slideLayouts/slideLayout2.xml" Type="http://schemas.openxmlformats.org/officeDocument/2006/relationships/slideLayout"/><Relationship Id="rId6" Target="../media/image12.jpeg" Type="http://schemas.openxmlformats.org/officeDocument/2006/relationships/image"/><Relationship Id="rId5" Target="../media/image11.jpeg" Type="http://schemas.openxmlformats.org/officeDocument/2006/relationships/image"/><Relationship Id="rId4" Target="../media/image10.jpeg" Type="http://schemas.openxmlformats.org/officeDocument/2006/relationships/image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17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9.xml.rels><?xml version="1.0" encoding="UTF-8" standalone="yes" ?><Relationships xmlns="http://schemas.openxmlformats.org/package/2006/relationships"><Relationship Id="rId3" Target="../media/image24.jpeg" Type="http://schemas.openxmlformats.org/officeDocument/2006/relationships/image"/><Relationship Id="rId2" Target="../media/image1.jpg" Type="http://schemas.openxmlformats.org/officeDocument/2006/relationships/image"/><Relationship Id="rId1" Target="../slideLayouts/slideLayout1.xml" Type="http://schemas.openxmlformats.org/officeDocument/2006/relationships/slideLayout"/><Relationship Id="rId6" Target="../media/image27.jpeg" Type="http://schemas.openxmlformats.org/officeDocument/2006/relationships/image"/><Relationship Id="rId5" Target="../media/image26.jpeg" Type="http://schemas.openxmlformats.org/officeDocument/2006/relationships/image"/><Relationship Id="rId4" Target="../media/image25.jpe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>
            <a:extLst>
              <a:ext uri="{FF2B5EF4-FFF2-40B4-BE49-F238E27FC236}">
                <a16:creationId xmlns:a16="http://schemas.microsoft.com/office/drawing/2014/main" id="{EE12D68D-998C-4FE3-B088-41067FE403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655" y="5400205"/>
            <a:ext cx="11378690" cy="132015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id="{481CB903-B06C-43BD-AF8A-A3D3BE54BF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50" y="0"/>
            <a:ext cx="5759574" cy="4339261"/>
          </a:xfrm>
          <a:prstGeom prst="rect">
            <a:avLst/>
          </a:prstGeom>
          <a:effectLst>
            <a:glow rad="25400">
              <a:schemeClr val="bg1"/>
            </a:glow>
            <a:softEdge rad="0"/>
          </a:effec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6F3D51A4-1E53-45A2-A45C-A1B3398C3BBC}"/>
              </a:ext>
            </a:extLst>
          </p:cNvPr>
          <p:cNvSpPr/>
          <p:nvPr/>
        </p:nvSpPr>
        <p:spPr>
          <a:xfrm>
            <a:off x="2600325" y="3429000"/>
            <a:ext cx="3276600" cy="923330"/>
          </a:xfrm>
          <a:prstGeom prst="rect">
            <a:avLst/>
          </a:prstGeom>
          <a:noFill/>
          <a:effectLst>
            <a:glow rad="152400">
              <a:schemeClr val="bg1"/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Uniwersytet</a:t>
            </a:r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347D425-2A49-42CF-9497-095A08DD9C9D}"/>
              </a:ext>
            </a:extLst>
          </p:cNvPr>
          <p:cNvSpPr/>
          <p:nvPr/>
        </p:nvSpPr>
        <p:spPr>
          <a:xfrm>
            <a:off x="2600325" y="4093412"/>
            <a:ext cx="5185985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3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Jana Kochanowskiego w Kielcach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D95E08B3-474A-4810-BA06-BE998F6B180A}"/>
              </a:ext>
            </a:extLst>
          </p:cNvPr>
          <p:cNvSpPr/>
          <p:nvPr/>
        </p:nvSpPr>
        <p:spPr>
          <a:xfrm>
            <a:off x="208795" y="4511602"/>
            <a:ext cx="7577515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48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Filia w Piotrkowie Trybunalskim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8F1C0F38-CCA0-4879-8DE8-A0B727446C9F}"/>
              </a:ext>
            </a:extLst>
          </p:cNvPr>
          <p:cNvSpPr/>
          <p:nvPr/>
        </p:nvSpPr>
        <p:spPr>
          <a:xfrm>
            <a:off x="532900" y="5301029"/>
            <a:ext cx="41348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1" i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www.unipt.pl</a:t>
            </a:r>
            <a:endParaRPr lang="pl-PL" sz="5400" b="1" i="1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644FA12D-0D2A-44F1-8942-EAA634AC78A0}"/>
              </a:ext>
            </a:extLst>
          </p:cNvPr>
          <p:cNvSpPr/>
          <p:nvPr/>
        </p:nvSpPr>
        <p:spPr>
          <a:xfrm>
            <a:off x="406655" y="5989618"/>
            <a:ext cx="1096709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4400" b="1" i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www.facebook.com/UJKPiotrkowTrybunalski</a:t>
            </a:r>
            <a:endParaRPr lang="pl-PL" sz="4400" b="1" i="1" cap="none" spc="0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3C25DBC1-FDE8-484A-850E-F7E4D4E48B07}"/>
              </a:ext>
            </a:extLst>
          </p:cNvPr>
          <p:cNvSpPr/>
          <p:nvPr/>
        </p:nvSpPr>
        <p:spPr>
          <a:xfrm>
            <a:off x="6315077" y="137638"/>
            <a:ext cx="5594352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l-PL" sz="3600" dirty="0">
                <a:solidFill>
                  <a:schemeClr val="bg1"/>
                </a:solidFill>
              </a:rPr>
              <a:t>ul. J. Słowackiego 114/118</a:t>
            </a:r>
            <a:br>
              <a:rPr lang="pl-PL" sz="8800" dirty="0">
                <a:solidFill>
                  <a:schemeClr val="bg1"/>
                </a:solidFill>
              </a:rPr>
            </a:br>
            <a:r>
              <a:rPr lang="pl-PL" sz="3600" dirty="0">
                <a:solidFill>
                  <a:schemeClr val="bg1"/>
                </a:solidFill>
              </a:rPr>
              <a:t>97-300 Piotrków Trybunalski</a:t>
            </a:r>
            <a:endParaRPr lang="pl-PL" sz="8800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61E46CE-B609-4D66-A649-9FFF63E798F7}"/>
              </a:ext>
            </a:extLst>
          </p:cNvPr>
          <p:cNvSpPr/>
          <p:nvPr/>
        </p:nvSpPr>
        <p:spPr>
          <a:xfrm>
            <a:off x="8144228" y="1737784"/>
            <a:ext cx="329494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l-PL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telefon:</a:t>
            </a:r>
          </a:p>
          <a:p>
            <a:r>
              <a:rPr lang="pl-PL" sz="2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</a:t>
            </a:r>
            <a:r>
              <a:rPr lang="pl-PL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44) 732-74-00 (centrala)</a:t>
            </a:r>
          </a:p>
          <a:p>
            <a:r>
              <a:rPr lang="pl-PL" sz="2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(44) 732-74-18</a:t>
            </a:r>
            <a:br>
              <a:rPr lang="pl-PL" sz="2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pl-PL" sz="2400" b="0" cap="none" spc="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(+48) 60</a:t>
            </a:r>
            <a:r>
              <a:rPr lang="pl-PL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7-853-885</a:t>
            </a:r>
            <a:endParaRPr lang="pl-PL" sz="6600" b="0" cap="none" spc="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B9E573E3-FC6E-4FBF-B89C-80151F6ADEC6}"/>
              </a:ext>
            </a:extLst>
          </p:cNvPr>
          <p:cNvSpPr/>
          <p:nvPr/>
        </p:nvSpPr>
        <p:spPr>
          <a:xfrm>
            <a:off x="8144229" y="3288773"/>
            <a:ext cx="329494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l-PL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e-mail:</a:t>
            </a:r>
          </a:p>
          <a:p>
            <a:r>
              <a:rPr lang="pl-PL" sz="2400" i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filiapt@ujk.edu.pl</a:t>
            </a:r>
            <a:br>
              <a:rPr lang="pl-PL" sz="24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pl-PL" sz="2400" i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rekrutacjapt@ujk.edu.pl</a:t>
            </a:r>
            <a:endParaRPr lang="pl-PL" sz="4800" i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922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9" grpId="0"/>
      <p:bldP spid="10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36D73179-F22D-4976-B1D4-3B3FDBACE2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353" y="287635"/>
            <a:ext cx="7944191" cy="5288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E998EF82-8D46-4E0A-9E35-B1FCA68AE97F}"/>
              </a:ext>
            </a:extLst>
          </p:cNvPr>
          <p:cNvSpPr/>
          <p:nvPr/>
        </p:nvSpPr>
        <p:spPr>
          <a:xfrm>
            <a:off x="3792593" y="5691425"/>
            <a:ext cx="43717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i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Studiuj z nami!</a:t>
            </a:r>
          </a:p>
        </p:txBody>
      </p:sp>
    </p:spTree>
    <p:extLst>
      <p:ext uri="{BB962C8B-B14F-4D97-AF65-F5344CB8AC3E}">
        <p14:creationId xmlns:p14="http://schemas.microsoft.com/office/powerpoint/2010/main" val="329101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>
            <a:extLst>
              <a:ext uri="{FF2B5EF4-FFF2-40B4-BE49-F238E27FC236}">
                <a16:creationId xmlns:a16="http://schemas.microsoft.com/office/drawing/2014/main" id="{424C2AB6-F504-48D2-8B7B-E31D3D184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10" y="-19145"/>
            <a:ext cx="4966796" cy="7999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AC431C1C-6D0E-41D6-AFF8-F043B5D85673}"/>
              </a:ext>
            </a:extLst>
          </p:cNvPr>
          <p:cNvSpPr/>
          <p:nvPr/>
        </p:nvSpPr>
        <p:spPr>
          <a:xfrm>
            <a:off x="481445" y="134033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TRYB: STACJONARNY / NIESTACJONARNY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D87E2ED-A37E-4317-95C9-E389C31DC107}"/>
              </a:ext>
            </a:extLst>
          </p:cNvPr>
          <p:cNvSpPr/>
          <p:nvPr/>
        </p:nvSpPr>
        <p:spPr>
          <a:xfrm>
            <a:off x="481445" y="1736844"/>
            <a:ext cx="695844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</a:rPr>
              <a:t>Studia I stopnia: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Finanse samorządu terytorialnego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Gospodarka komunalna oraz gospodarowanie nieruchomościami</a:t>
            </a:r>
          </a:p>
          <a:p>
            <a:r>
              <a:rPr lang="pl-PL" sz="2400" b="1" dirty="0">
                <a:solidFill>
                  <a:schemeClr val="bg1"/>
                </a:solidFill>
              </a:rPr>
              <a:t>Studia II stopnia: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Administracja samorządowa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Administracja gospodarcza i podatkowa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7EF5EC60-1628-4C71-8980-B070CE81DAB6}"/>
              </a:ext>
            </a:extLst>
          </p:cNvPr>
          <p:cNvSpPr/>
          <p:nvPr/>
        </p:nvSpPr>
        <p:spPr>
          <a:xfrm>
            <a:off x="481445" y="4580177"/>
            <a:ext cx="1129023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bg1"/>
                </a:solidFill>
              </a:rPr>
              <a:t>Perspektywy pracy:</a:t>
            </a:r>
          </a:p>
          <a:p>
            <a:pPr algn="just"/>
            <a:r>
              <a:rPr lang="pl-PL" sz="2000" dirty="0">
                <a:solidFill>
                  <a:schemeClr val="bg1"/>
                </a:solidFill>
              </a:rPr>
              <a:t>w zależności od realizacji wariantów programu m.in. jednostki administracji publicznej (w tym: urzędy miast i gmin, starostwa powiatowe, związki międzygminne, miejskie i gminne ośrodki pomocy społecznej, powiatowe centra pomocy, domy kultury itp.), instytucje sektora finansowego i ubezpieczeniowego, agencje rozwoju regionalnego, przedsiębiorstwa własne i prywatne.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5FAD5A23-8B4C-4B66-B979-DAED728F4611}"/>
              </a:ext>
            </a:extLst>
          </p:cNvPr>
          <p:cNvSpPr/>
          <p:nvPr/>
        </p:nvSpPr>
        <p:spPr>
          <a:xfrm>
            <a:off x="6317730" y="811874"/>
            <a:ext cx="38066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bg1"/>
                </a:solidFill>
              </a:rPr>
              <a:t>STUDIA W JĘZYKU OBCYM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A14E9794-C8E2-4E62-9F19-C76DC0BEFEC8}"/>
              </a:ext>
            </a:extLst>
          </p:cNvPr>
          <p:cNvSpPr/>
          <p:nvPr/>
        </p:nvSpPr>
        <p:spPr>
          <a:xfrm>
            <a:off x="765464" y="-65445"/>
            <a:ext cx="4728888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5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ADMINISTRACJA</a:t>
            </a: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A3901A-70C9-4669-8E77-DE83F91B88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0786" y="0"/>
            <a:ext cx="5085750" cy="7999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A22DAB04-84E0-468D-8BC1-49555C170DEA}"/>
              </a:ext>
            </a:extLst>
          </p:cNvPr>
          <p:cNvSpPr/>
          <p:nvPr/>
        </p:nvSpPr>
        <p:spPr>
          <a:xfrm>
            <a:off x="6317730" y="-46300"/>
            <a:ext cx="5131861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5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ADMINISTRATION</a:t>
            </a:r>
          </a:p>
        </p:txBody>
      </p:sp>
    </p:spTree>
    <p:extLst>
      <p:ext uri="{BB962C8B-B14F-4D97-AF65-F5344CB8AC3E}">
        <p14:creationId xmlns:p14="http://schemas.microsoft.com/office/powerpoint/2010/main" val="2189308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4000"/>
                            </p:stCondLst>
                            <p:childTnLst>
                              <p:par>
                                <p:cTn id="36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9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7000"/>
                            </p:stCondLst>
                            <p:childTnLst>
                              <p:par>
                                <p:cTn id="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0"/>
                            </p:stCondLst>
                            <p:childTnLst>
                              <p:par>
                                <p:cTn id="62" presetID="2" presetClass="entr" presetSubtype="2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9000"/>
                            </p:stCondLst>
                            <p:childTnLst>
                              <p:par>
                                <p:cTn id="6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500"/>
                            </p:stCondLst>
                            <p:childTnLst>
                              <p:par>
                                <p:cTn id="7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900" decel="100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>
            <a:extLst>
              <a:ext uri="{FF2B5EF4-FFF2-40B4-BE49-F238E27FC236}">
                <a16:creationId xmlns:a16="http://schemas.microsoft.com/office/drawing/2014/main" id="{424C2AB6-F504-48D2-8B7B-E31D3D184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10" y="-19145"/>
            <a:ext cx="8393580" cy="7999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AC431C1C-6D0E-41D6-AFF8-F043B5D85673}"/>
              </a:ext>
            </a:extLst>
          </p:cNvPr>
          <p:cNvSpPr/>
          <p:nvPr/>
        </p:nvSpPr>
        <p:spPr>
          <a:xfrm>
            <a:off x="481445" y="134033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TRYB: STACJONARNY / NIESTACJONARNY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D87E2ED-A37E-4317-95C9-E389C31DC107}"/>
              </a:ext>
            </a:extLst>
          </p:cNvPr>
          <p:cNvSpPr/>
          <p:nvPr/>
        </p:nvSpPr>
        <p:spPr>
          <a:xfrm>
            <a:off x="481445" y="1736844"/>
            <a:ext cx="695844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</a:rPr>
              <a:t>Studia I stopnia: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Finanse samorządu terytorialnego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Gospodarka komunalna oraz gospodarowanie nieruchomościami</a:t>
            </a:r>
          </a:p>
          <a:p>
            <a:r>
              <a:rPr lang="pl-PL" sz="2400" b="1" dirty="0">
                <a:solidFill>
                  <a:schemeClr val="bg1"/>
                </a:solidFill>
              </a:rPr>
              <a:t>Studia II stopnia: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Administracja samorządowa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Administracja gospodarcza i podatkowa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7EF5EC60-1628-4C71-8980-B070CE81DAB6}"/>
              </a:ext>
            </a:extLst>
          </p:cNvPr>
          <p:cNvSpPr/>
          <p:nvPr/>
        </p:nvSpPr>
        <p:spPr>
          <a:xfrm>
            <a:off x="481445" y="4580177"/>
            <a:ext cx="1129023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bg1"/>
                </a:solidFill>
              </a:rPr>
              <a:t>Perspektywy pracy:</a:t>
            </a:r>
          </a:p>
          <a:p>
            <a:pPr algn="just"/>
            <a:r>
              <a:rPr lang="pl-PL" sz="2000" dirty="0">
                <a:solidFill>
                  <a:schemeClr val="bg1"/>
                </a:solidFill>
              </a:rPr>
              <a:t>w zależności od realizacji wariantów programu m.in. jednostki administracji publicznej (w tym: urzędy miast i gmin, starostwa powiatowe, związki międzygminne, miejskie i gminne ośrodki pomocy społecznej, powiatowe centra pomocy, domy kultury itp.), instytucje sektora finansowego i ubezpieczeniowego, agencje rozwoju regionalnego, przedsiębiorstwa własne i prywatne.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A14E9794-C8E2-4E62-9F19-C76DC0BEFEC8}"/>
              </a:ext>
            </a:extLst>
          </p:cNvPr>
          <p:cNvSpPr/>
          <p:nvPr/>
        </p:nvSpPr>
        <p:spPr>
          <a:xfrm>
            <a:off x="709450" y="-65445"/>
            <a:ext cx="8267700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5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BEZPIECZEŃSTWO NARODWE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E9C2A4C-6D32-4B55-A665-87E3C0CEBC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281" y="380831"/>
            <a:ext cx="2161398" cy="152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73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9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>
            <a:extLst>
              <a:ext uri="{FF2B5EF4-FFF2-40B4-BE49-F238E27FC236}">
                <a16:creationId xmlns:a16="http://schemas.microsoft.com/office/drawing/2014/main" id="{424C2AB6-F504-48D2-8B7B-E31D3D184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10" y="-19145"/>
            <a:ext cx="3370118" cy="7999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AC431C1C-6D0E-41D6-AFF8-F043B5D85673}"/>
              </a:ext>
            </a:extLst>
          </p:cNvPr>
          <p:cNvSpPr/>
          <p:nvPr/>
        </p:nvSpPr>
        <p:spPr>
          <a:xfrm>
            <a:off x="481445" y="134033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TRYB: STACJONARNY / NIESTACJONARNY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D87E2ED-A37E-4317-95C9-E389C31DC107}"/>
              </a:ext>
            </a:extLst>
          </p:cNvPr>
          <p:cNvSpPr/>
          <p:nvPr/>
        </p:nvSpPr>
        <p:spPr>
          <a:xfrm>
            <a:off x="481445" y="1736844"/>
            <a:ext cx="695844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</a:rPr>
              <a:t>Studia I stopnia: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Ekonomika przedsiębiorstwa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Gospodarka samorządów terytorialnych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Innowacje w gospodarce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7EF5EC60-1628-4C71-8980-B070CE81DAB6}"/>
              </a:ext>
            </a:extLst>
          </p:cNvPr>
          <p:cNvSpPr/>
          <p:nvPr/>
        </p:nvSpPr>
        <p:spPr>
          <a:xfrm>
            <a:off x="481445" y="4065827"/>
            <a:ext cx="1129023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bg1"/>
                </a:solidFill>
              </a:rPr>
              <a:t>Perspektywy pracy: </a:t>
            </a:r>
          </a:p>
          <a:p>
            <a:pPr algn="just"/>
            <a:r>
              <a:rPr lang="pl-PL" sz="2000" dirty="0">
                <a:solidFill>
                  <a:schemeClr val="bg1"/>
                </a:solidFill>
              </a:rPr>
              <a:t>w zależności od realizacji wariantów programu m.in. stanowiska operacyjne, analityczne i menadżerskie średniego szczebla zarządzania, przedsiębiorstwa, instytucje otoczenia biznesu oraz prowadzenie własnej działalności gospodarczej (w tym: współpraca z bankami, pozyskiwanie funduszy z Unii Europejskiej, doradztwo finansowo-ekonomiczne), instytucje publiczne (w tym: samorządu terytorialnego), organizacje</a:t>
            </a:r>
            <a:br>
              <a:rPr lang="pl-PL" sz="2000" dirty="0">
                <a:solidFill>
                  <a:schemeClr val="bg1"/>
                </a:solidFill>
              </a:rPr>
            </a:br>
            <a:r>
              <a:rPr lang="pl-PL" sz="2000" dirty="0">
                <a:solidFill>
                  <a:schemeClr val="bg1"/>
                </a:solidFill>
              </a:rPr>
              <a:t>o charakterze produkcyjno-usługowym oraz zarządczym.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A14E9794-C8E2-4E62-9F19-C76DC0BEFEC8}"/>
              </a:ext>
            </a:extLst>
          </p:cNvPr>
          <p:cNvSpPr/>
          <p:nvPr/>
        </p:nvSpPr>
        <p:spPr>
          <a:xfrm>
            <a:off x="607815" y="-65445"/>
            <a:ext cx="3447508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5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EKONOMIA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1F91F28-6911-49E6-A1A4-1BC25AB4DA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281" y="380831"/>
            <a:ext cx="2161398" cy="152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16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>
            <a:extLst>
              <a:ext uri="{FF2B5EF4-FFF2-40B4-BE49-F238E27FC236}">
                <a16:creationId xmlns:a16="http://schemas.microsoft.com/office/drawing/2014/main" id="{424C2AB6-F504-48D2-8B7B-E31D3D184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10" y="-19145"/>
            <a:ext cx="6419308" cy="7999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AC431C1C-6D0E-41D6-AFF8-F043B5D85673}"/>
              </a:ext>
            </a:extLst>
          </p:cNvPr>
          <p:cNvSpPr/>
          <p:nvPr/>
        </p:nvSpPr>
        <p:spPr>
          <a:xfrm>
            <a:off x="481445" y="134033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TRYB: STACJONARNY / NIESTACJONARNY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D87E2ED-A37E-4317-95C9-E389C31DC107}"/>
              </a:ext>
            </a:extLst>
          </p:cNvPr>
          <p:cNvSpPr/>
          <p:nvPr/>
        </p:nvSpPr>
        <p:spPr>
          <a:xfrm>
            <a:off x="481445" y="1736844"/>
            <a:ext cx="69584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</a:rPr>
              <a:t>Studia I stopnia: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Business English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 err="1">
                <a:solidFill>
                  <a:schemeClr val="bg1"/>
                </a:solidFill>
              </a:rPr>
              <a:t>Translation</a:t>
            </a:r>
            <a:r>
              <a:rPr lang="pl-PL" sz="2400" dirty="0">
                <a:solidFill>
                  <a:schemeClr val="bg1"/>
                </a:solidFill>
              </a:rPr>
              <a:t> </a:t>
            </a:r>
            <a:r>
              <a:rPr lang="pl-PL" sz="2400" dirty="0" err="1">
                <a:solidFill>
                  <a:schemeClr val="bg1"/>
                </a:solidFill>
              </a:rPr>
              <a:t>Studies</a:t>
            </a:r>
            <a:endParaRPr lang="pl-PL" sz="2400" dirty="0">
              <a:solidFill>
                <a:schemeClr val="bg1"/>
              </a:solidFill>
            </a:endParaRPr>
          </a:p>
          <a:p>
            <a:r>
              <a:rPr lang="pl-PL" sz="2400" b="1" dirty="0">
                <a:solidFill>
                  <a:schemeClr val="bg1"/>
                </a:solidFill>
              </a:rPr>
              <a:t>Studia II stopnia: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Język angielski w biznesie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Teoretyczne i praktyczne aspekty przekładu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7EF5EC60-1628-4C71-8980-B070CE81DAB6}"/>
              </a:ext>
            </a:extLst>
          </p:cNvPr>
          <p:cNvSpPr/>
          <p:nvPr/>
        </p:nvSpPr>
        <p:spPr>
          <a:xfrm>
            <a:off x="481445" y="4580177"/>
            <a:ext cx="1129023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bg1"/>
                </a:solidFill>
              </a:rPr>
              <a:t>Perspektywy pracy:</a:t>
            </a:r>
          </a:p>
          <a:p>
            <a:pPr algn="just"/>
            <a:r>
              <a:rPr lang="pl-PL" sz="2000" dirty="0">
                <a:solidFill>
                  <a:schemeClr val="bg1"/>
                </a:solidFill>
              </a:rPr>
              <a:t>w zależności od realizacji wariantów programu m.in. biura tłumaczeń, firmy prowadzące współpracę</a:t>
            </a:r>
            <a:br>
              <a:rPr lang="pl-PL" sz="2000" dirty="0">
                <a:solidFill>
                  <a:schemeClr val="bg1"/>
                </a:solidFill>
              </a:rPr>
            </a:br>
            <a:r>
              <a:rPr lang="pl-PL" sz="2000" dirty="0">
                <a:solidFill>
                  <a:schemeClr val="bg1"/>
                </a:solidFill>
              </a:rPr>
              <a:t>z kontrahentami zagranicznymi, wydawnictwa, redakcje czasopism, środki masowego przekazu, turystyka, instytucje poszukujące osób z biegłą znajomością języka angielskiego (również w środowisku międzynarodowym).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A14E9794-C8E2-4E62-9F19-C76DC0BEFEC8}"/>
              </a:ext>
            </a:extLst>
          </p:cNvPr>
          <p:cNvSpPr/>
          <p:nvPr/>
        </p:nvSpPr>
        <p:spPr>
          <a:xfrm>
            <a:off x="646510" y="-65445"/>
            <a:ext cx="6356368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5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FILOLOGIA ANGIELSKA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566D81E-8097-4594-B017-B83438C0C75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281" y="380831"/>
            <a:ext cx="2161398" cy="152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170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9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>
            <a:extLst>
              <a:ext uri="{FF2B5EF4-FFF2-40B4-BE49-F238E27FC236}">
                <a16:creationId xmlns:a16="http://schemas.microsoft.com/office/drawing/2014/main" id="{424C2AB6-F504-48D2-8B7B-E31D3D184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09" y="-19145"/>
            <a:ext cx="8050681" cy="7999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AC431C1C-6D0E-41D6-AFF8-F043B5D85673}"/>
              </a:ext>
            </a:extLst>
          </p:cNvPr>
          <p:cNvSpPr/>
          <p:nvPr/>
        </p:nvSpPr>
        <p:spPr>
          <a:xfrm>
            <a:off x="481445" y="134033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TRYB: STACJONARNY / NIESTACJONARNY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D87E2ED-A37E-4317-95C9-E389C31DC107}"/>
              </a:ext>
            </a:extLst>
          </p:cNvPr>
          <p:cNvSpPr/>
          <p:nvPr/>
        </p:nvSpPr>
        <p:spPr>
          <a:xfrm>
            <a:off x="481445" y="1736844"/>
            <a:ext cx="69584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</a:rPr>
              <a:t>Studia I stopnia: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Audyt i controlling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Finanse i rachunkowość przedsiębiorstw</a:t>
            </a:r>
          </a:p>
          <a:p>
            <a:r>
              <a:rPr lang="pl-PL" sz="2400" b="1" dirty="0">
                <a:solidFill>
                  <a:schemeClr val="bg1"/>
                </a:solidFill>
              </a:rPr>
              <a:t>Studia II stopnia: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Finanse i rachunkowość przedsiębiorstw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Rachunkowość zarządcza i doradztwo podatkowe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7EF5EC60-1628-4C71-8980-B070CE81DAB6}"/>
              </a:ext>
            </a:extLst>
          </p:cNvPr>
          <p:cNvSpPr/>
          <p:nvPr/>
        </p:nvSpPr>
        <p:spPr>
          <a:xfrm>
            <a:off x="481445" y="4216492"/>
            <a:ext cx="1129023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bg1"/>
                </a:solidFill>
              </a:rPr>
              <a:t>Perspektywy pracy:</a:t>
            </a:r>
          </a:p>
          <a:p>
            <a:pPr algn="just"/>
            <a:r>
              <a:rPr lang="pl-PL" sz="2000" dirty="0">
                <a:solidFill>
                  <a:schemeClr val="bg1"/>
                </a:solidFill>
              </a:rPr>
              <a:t>m.in. przedsiębiorstwa, instytucje finansowe, banki, centra logistyczne, administracja centralna i lokalna oraz organizacje non-profit, własna działalność gospodarcza; w zależności od realizacji wariantów programu: działy finansowo-księgowe przedsiębiorstw, instytucje prywatne i publiczne, biura rachunkowe</a:t>
            </a:r>
            <a:br>
              <a:rPr lang="pl-PL" sz="2000" dirty="0">
                <a:solidFill>
                  <a:schemeClr val="bg1"/>
                </a:solidFill>
              </a:rPr>
            </a:br>
            <a:r>
              <a:rPr lang="pl-PL" sz="2000" dirty="0">
                <a:solidFill>
                  <a:schemeClr val="bg1"/>
                </a:solidFill>
              </a:rPr>
              <a:t>i firmy konsultingowe, podmioty sektora finansów publicznych (np. urzędy i izby skarbowe, urzędy administracji samorządowej, jednostki administracji państwowej oraz lokalnej i centralnej, instytucje pozarządowe, inne instytucje finansowe, instytucje sektora ubezpieczeniowego, agencje rozwoju regionalnego).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A14E9794-C8E2-4E62-9F19-C76DC0BEFEC8}"/>
              </a:ext>
            </a:extLst>
          </p:cNvPr>
          <p:cNvSpPr/>
          <p:nvPr/>
        </p:nvSpPr>
        <p:spPr>
          <a:xfrm>
            <a:off x="703658" y="-65445"/>
            <a:ext cx="7936381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5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FINANSE I RACHUNKOWOŚĆ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8F2F74F-C6D0-42C4-8347-CB33CA40FD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281" y="380831"/>
            <a:ext cx="2161398" cy="152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487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9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>
            <a:extLst>
              <a:ext uri="{FF2B5EF4-FFF2-40B4-BE49-F238E27FC236}">
                <a16:creationId xmlns:a16="http://schemas.microsoft.com/office/drawing/2014/main" id="{424C2AB6-F504-48D2-8B7B-E31D3D184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10" y="-19145"/>
            <a:ext cx="2855228" cy="7999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AC431C1C-6D0E-41D6-AFF8-F043B5D85673}"/>
              </a:ext>
            </a:extLst>
          </p:cNvPr>
          <p:cNvSpPr/>
          <p:nvPr/>
        </p:nvSpPr>
        <p:spPr>
          <a:xfrm>
            <a:off x="481445" y="134033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TRYB: STACJONARNY / NIESTACJONARNY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D87E2ED-A37E-4317-95C9-E389C31DC107}"/>
              </a:ext>
            </a:extLst>
          </p:cNvPr>
          <p:cNvSpPr/>
          <p:nvPr/>
        </p:nvSpPr>
        <p:spPr>
          <a:xfrm>
            <a:off x="481445" y="1736844"/>
            <a:ext cx="695844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</a:rPr>
              <a:t>Studia I stopnia: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Archiwistyka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Wojskowość i rekonstrukcja historyczna</a:t>
            </a:r>
          </a:p>
          <a:p>
            <a:r>
              <a:rPr lang="pl-PL" sz="2400" b="1" dirty="0">
                <a:solidFill>
                  <a:schemeClr val="bg1"/>
                </a:solidFill>
              </a:rPr>
              <a:t>Studia II stopnia: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Wojskowość i bezpieczeństwo państwa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Zarządzanie informacją i dokumentacją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7EF5EC60-1628-4C71-8980-B070CE81DAB6}"/>
              </a:ext>
            </a:extLst>
          </p:cNvPr>
          <p:cNvSpPr/>
          <p:nvPr/>
        </p:nvSpPr>
        <p:spPr>
          <a:xfrm>
            <a:off x="481445" y="4320402"/>
            <a:ext cx="1129023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bg1"/>
                </a:solidFill>
              </a:rPr>
              <a:t>Perspektywy pracy:</a:t>
            </a:r>
          </a:p>
          <a:p>
            <a:pPr algn="just"/>
            <a:r>
              <a:rPr lang="pl-PL" sz="2000" dirty="0">
                <a:solidFill>
                  <a:schemeClr val="bg1"/>
                </a:solidFill>
              </a:rPr>
              <a:t>w zależności od realizacji wariantów programu m.in. państwowe jednostki organizacyjne i samorządu terytorialnego, podmioty prywatne (zajmujące się np. przechowalnictwem i archiwizacją dokumentacji niearchiwalnej), firmy i przedsiębiorstwa na samodzielnych stanowiskach biurowych (sekretariat, kancelaria), praca nad dokumentem i jego obiegiem, instytucje i struktury działające na rzecz obronności państwa, redakcje specjalistycznych periodyków i czasopism, lokalne media, muzea i placówki związane </a:t>
            </a:r>
            <a:br>
              <a:rPr lang="pl-PL" sz="2000" dirty="0">
                <a:solidFill>
                  <a:schemeClr val="bg1"/>
                </a:solidFill>
              </a:rPr>
            </a:br>
            <a:r>
              <a:rPr lang="pl-PL" sz="2000" dirty="0">
                <a:solidFill>
                  <a:schemeClr val="bg1"/>
                </a:solidFill>
              </a:rPr>
              <a:t>z działalnością kulturalną, prowadzenie własnej grupy rekonstrukcyjnej.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A14E9794-C8E2-4E62-9F19-C76DC0BEFEC8}"/>
              </a:ext>
            </a:extLst>
          </p:cNvPr>
          <p:cNvSpPr/>
          <p:nvPr/>
        </p:nvSpPr>
        <p:spPr>
          <a:xfrm>
            <a:off x="675085" y="-65445"/>
            <a:ext cx="2798078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5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HISTORIA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84CFA046-D6A9-4126-9565-7CA1DB13C2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281" y="380831"/>
            <a:ext cx="2161398" cy="152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99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9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>
            <a:extLst>
              <a:ext uri="{FF2B5EF4-FFF2-40B4-BE49-F238E27FC236}">
                <a16:creationId xmlns:a16="http://schemas.microsoft.com/office/drawing/2014/main" id="{424C2AB6-F504-48D2-8B7B-E31D3D184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10" y="-19145"/>
            <a:ext cx="3270863" cy="7999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AC431C1C-6D0E-41D6-AFF8-F043B5D85673}"/>
              </a:ext>
            </a:extLst>
          </p:cNvPr>
          <p:cNvSpPr/>
          <p:nvPr/>
        </p:nvSpPr>
        <p:spPr>
          <a:xfrm>
            <a:off x="481445" y="134033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TRYB: STACJONARNY / NIESTACJONARNY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D87E2ED-A37E-4317-95C9-E389C31DC107}"/>
              </a:ext>
            </a:extLst>
          </p:cNvPr>
          <p:cNvSpPr/>
          <p:nvPr/>
        </p:nvSpPr>
        <p:spPr>
          <a:xfrm>
            <a:off x="481445" y="1736844"/>
            <a:ext cx="695844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</a:rPr>
              <a:t>Studia I stopnia: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Zarządzanie logistyczne w przedsiębiorstwie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Logistyka transportu i spedycji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7EF5EC60-1628-4C71-8980-B070CE81DAB6}"/>
              </a:ext>
            </a:extLst>
          </p:cNvPr>
          <p:cNvSpPr/>
          <p:nvPr/>
        </p:nvSpPr>
        <p:spPr>
          <a:xfrm>
            <a:off x="481445" y="4465877"/>
            <a:ext cx="1129023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b="1" dirty="0">
                <a:solidFill>
                  <a:schemeClr val="bg1"/>
                </a:solidFill>
              </a:rPr>
              <a:t>Perspektywy pracy: </a:t>
            </a:r>
          </a:p>
          <a:p>
            <a:pPr algn="just"/>
            <a:r>
              <a:rPr lang="pl-PL" sz="2000" dirty="0">
                <a:solidFill>
                  <a:schemeClr val="bg1"/>
                </a:solidFill>
              </a:rPr>
              <a:t>m.in. stanowiska menedżerów i specjalistów operacyjnych w organizacjach biznesowych </a:t>
            </a:r>
            <a:br>
              <a:rPr lang="pl-PL" sz="2000" dirty="0">
                <a:solidFill>
                  <a:schemeClr val="bg1"/>
                </a:solidFill>
              </a:rPr>
            </a:br>
            <a:r>
              <a:rPr lang="pl-PL" sz="2000" dirty="0">
                <a:solidFill>
                  <a:schemeClr val="bg1"/>
                </a:solidFill>
              </a:rPr>
              <a:t>(np. w nowoczesnych przedsiębiorstwach sektora TSL oraz sektora publicznego - urzędach, przedsiębiorstwach transportu publicznego, jednostkach służby zdrowia, wojska, policji, straży granicznej itp.).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A14E9794-C8E2-4E62-9F19-C76DC0BEFEC8}"/>
              </a:ext>
            </a:extLst>
          </p:cNvPr>
          <p:cNvSpPr/>
          <p:nvPr/>
        </p:nvSpPr>
        <p:spPr>
          <a:xfrm>
            <a:off x="646510" y="-65445"/>
            <a:ext cx="3270863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5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LOGISTYKA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172B87A7-368A-45BE-929C-1577141C7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281" y="380831"/>
            <a:ext cx="2161398" cy="152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503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>
            <a:extLst>
              <a:ext uri="{FF2B5EF4-FFF2-40B4-BE49-F238E27FC236}">
                <a16:creationId xmlns:a16="http://schemas.microsoft.com/office/drawing/2014/main" id="{424C2AB6-F504-48D2-8B7B-E31D3D184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10" y="-19145"/>
            <a:ext cx="4019008" cy="7999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AC431C1C-6D0E-41D6-AFF8-F043B5D85673}"/>
              </a:ext>
            </a:extLst>
          </p:cNvPr>
          <p:cNvSpPr/>
          <p:nvPr/>
        </p:nvSpPr>
        <p:spPr>
          <a:xfrm>
            <a:off x="481445" y="134033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TRYB: STACJONARNY / NIESTACJONARNY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D87E2ED-A37E-4317-95C9-E389C31DC107}"/>
              </a:ext>
            </a:extLst>
          </p:cNvPr>
          <p:cNvSpPr/>
          <p:nvPr/>
        </p:nvSpPr>
        <p:spPr>
          <a:xfrm>
            <a:off x="481445" y="1736844"/>
            <a:ext cx="11290234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</a:rPr>
              <a:t>Studia I stopnia: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bg1"/>
                </a:solidFill>
              </a:rPr>
              <a:t>Doradztwo edukacyjno-zawodowe i personalne </a:t>
            </a:r>
            <a:r>
              <a:rPr lang="pl-PL" sz="2200" i="1" dirty="0">
                <a:solidFill>
                  <a:schemeClr val="bg1"/>
                </a:solidFill>
              </a:rPr>
              <a:t>(ścieżka nauczycielska)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bg1"/>
                </a:solidFill>
              </a:rPr>
              <a:t>Pedagogika opiekuńczo-wychowawcza z terapią zajęciową </a:t>
            </a:r>
            <a:r>
              <a:rPr lang="pl-PL" sz="2200" i="1" dirty="0">
                <a:solidFill>
                  <a:schemeClr val="bg1"/>
                </a:solidFill>
              </a:rPr>
              <a:t>(ścieżka nauczycielska)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bg1"/>
                </a:solidFill>
              </a:rPr>
              <a:t>Pedagogika resocjalizacyjna z profilaktyką uzależnień </a:t>
            </a:r>
            <a:r>
              <a:rPr lang="pl-PL" sz="2200" i="1" dirty="0">
                <a:solidFill>
                  <a:schemeClr val="bg1"/>
                </a:solidFill>
              </a:rPr>
              <a:t>(ścieżka nauczycielska)</a:t>
            </a:r>
          </a:p>
          <a:p>
            <a:r>
              <a:rPr lang="pl-PL" sz="2400" b="1" dirty="0">
                <a:solidFill>
                  <a:schemeClr val="bg1"/>
                </a:solidFill>
              </a:rPr>
              <a:t>Studia II stopnia: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bg1"/>
                </a:solidFill>
              </a:rPr>
              <a:t>Doradztwo edukacyjno-zawodowe i personalne </a:t>
            </a:r>
            <a:r>
              <a:rPr lang="pl-PL" sz="2200" i="1" dirty="0">
                <a:solidFill>
                  <a:schemeClr val="bg1"/>
                </a:solidFill>
              </a:rPr>
              <a:t>(ścieżka nauczycielska)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bg1"/>
                </a:solidFill>
              </a:rPr>
              <a:t>Pedagogika opiekuńczo-wychowawcza z animacją społeczno-kulturalną </a:t>
            </a:r>
            <a:r>
              <a:rPr lang="pl-PL" sz="2200" i="1" dirty="0">
                <a:solidFill>
                  <a:schemeClr val="bg1"/>
                </a:solidFill>
              </a:rPr>
              <a:t>(ścieżka nauczycielska)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bg1"/>
                </a:solidFill>
              </a:rPr>
              <a:t>Pedagogika resocjalizacyjna z profilaktyką społeczną </a:t>
            </a:r>
            <a:r>
              <a:rPr lang="pl-PL" sz="2200" i="1" dirty="0">
                <a:solidFill>
                  <a:schemeClr val="bg1"/>
                </a:solidFill>
              </a:rPr>
              <a:t>(ścieżka nauczycielska)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200" dirty="0">
                <a:solidFill>
                  <a:schemeClr val="bg1"/>
                </a:solidFill>
              </a:rPr>
              <a:t>Pedagogika resocjalizacyjna z kryminologią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7EF5EC60-1628-4C71-8980-B070CE81DAB6}"/>
              </a:ext>
            </a:extLst>
          </p:cNvPr>
          <p:cNvSpPr/>
          <p:nvPr/>
        </p:nvSpPr>
        <p:spPr>
          <a:xfrm>
            <a:off x="481445" y="5265984"/>
            <a:ext cx="1129023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b="1" dirty="0">
                <a:solidFill>
                  <a:schemeClr val="bg1"/>
                </a:solidFill>
              </a:rPr>
              <a:t>Perspektywy pracy:</a:t>
            </a:r>
          </a:p>
          <a:p>
            <a:pPr algn="just"/>
            <a:r>
              <a:rPr lang="pl-PL" sz="2000" dirty="0">
                <a:solidFill>
                  <a:schemeClr val="bg1"/>
                </a:solidFill>
              </a:rPr>
              <a:t>m.in. szkolnictwo, instytucje kulturalne, doradztwo zawodowe; w zależności od wybranej ścieżki kształcenia: w placówkach oświatowych, opiekuńczo-wychowawczych, pomocowych, resocjalizacyjnych itp.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A14E9794-C8E2-4E62-9F19-C76DC0BEFEC8}"/>
              </a:ext>
            </a:extLst>
          </p:cNvPr>
          <p:cNvSpPr/>
          <p:nvPr/>
        </p:nvSpPr>
        <p:spPr>
          <a:xfrm>
            <a:off x="698464" y="-65445"/>
            <a:ext cx="3915099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5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PEDAGOGIKA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38510CBF-DB4B-4DB9-94D3-7FCA06F42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281" y="380831"/>
            <a:ext cx="2161398" cy="152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089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0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8000"/>
                            </p:stCondLst>
                            <p:childTnLst>
                              <p:par>
                                <p:cTn id="7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9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>
            <a:extLst>
              <a:ext uri="{FF2B5EF4-FFF2-40B4-BE49-F238E27FC236}">
                <a16:creationId xmlns:a16="http://schemas.microsoft.com/office/drawing/2014/main" id="{424C2AB6-F504-48D2-8B7B-E31D3D184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10" y="0"/>
            <a:ext cx="10211990" cy="7999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AC431C1C-6D0E-41D6-AFF8-F043B5D85673}"/>
              </a:ext>
            </a:extLst>
          </p:cNvPr>
          <p:cNvSpPr/>
          <p:nvPr/>
        </p:nvSpPr>
        <p:spPr>
          <a:xfrm>
            <a:off x="646510" y="871157"/>
            <a:ext cx="6096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STUDIA JEDNOLITE MAGISTERSKIE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7EF5EC60-1628-4C71-8980-B070CE81DAB6}"/>
              </a:ext>
            </a:extLst>
          </p:cNvPr>
          <p:cNvSpPr/>
          <p:nvPr/>
        </p:nvSpPr>
        <p:spPr>
          <a:xfrm>
            <a:off x="646510" y="1276465"/>
            <a:ext cx="1001975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b="1" dirty="0">
                <a:solidFill>
                  <a:schemeClr val="bg1"/>
                </a:solidFill>
              </a:rPr>
              <a:t>Perspektywy pracy:</a:t>
            </a:r>
          </a:p>
          <a:p>
            <a:pPr algn="just"/>
            <a:r>
              <a:rPr lang="pl-PL" sz="2000" dirty="0">
                <a:solidFill>
                  <a:schemeClr val="bg1"/>
                </a:solidFill>
              </a:rPr>
              <a:t>m.in. państwowe i prywatne placówki oświatowe - przedszkola, szkoły podstawowe (klasy I-III).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A14E9794-C8E2-4E62-9F19-C76DC0BEFEC8}"/>
              </a:ext>
            </a:extLst>
          </p:cNvPr>
          <p:cNvSpPr/>
          <p:nvPr/>
        </p:nvSpPr>
        <p:spPr>
          <a:xfrm>
            <a:off x="838741" y="57665"/>
            <a:ext cx="9827528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3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PEDAGOGIKA PRZEDSZKOLNA I WCZESNOSZKOLNA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034BC98E-ED2F-4C19-9823-078830303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10" y="2820426"/>
            <a:ext cx="3871804" cy="7999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E0496550-3AF3-4755-8E2E-1C797CA83B2F}"/>
              </a:ext>
            </a:extLst>
          </p:cNvPr>
          <p:cNvSpPr/>
          <p:nvPr/>
        </p:nvSpPr>
        <p:spPr>
          <a:xfrm>
            <a:off x="646510" y="2897236"/>
            <a:ext cx="387180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3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PIELĘGNIARSTWO*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EB862389-5428-4BEB-A004-75D90B404FB2}"/>
              </a:ext>
            </a:extLst>
          </p:cNvPr>
          <p:cNvSpPr/>
          <p:nvPr/>
        </p:nvSpPr>
        <p:spPr>
          <a:xfrm>
            <a:off x="646510" y="3695212"/>
            <a:ext cx="280208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TRYB: STACJONARNY</a:t>
            </a:r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0D93827-280A-4502-89FB-924C4E9D1CD5}"/>
              </a:ext>
            </a:extLst>
          </p:cNvPr>
          <p:cNvSpPr/>
          <p:nvPr/>
        </p:nvSpPr>
        <p:spPr>
          <a:xfrm>
            <a:off x="646510" y="4156877"/>
            <a:ext cx="467363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b="1" dirty="0">
                <a:solidFill>
                  <a:schemeClr val="bg1"/>
                </a:solidFill>
              </a:rPr>
              <a:t>Perspektywy pracy:</a:t>
            </a:r>
          </a:p>
          <a:p>
            <a:pPr algn="just"/>
            <a:r>
              <a:rPr lang="pl-PL" sz="2000" dirty="0">
                <a:solidFill>
                  <a:schemeClr val="bg1"/>
                </a:solidFill>
              </a:rPr>
              <a:t>m.in. szkolnictwo, instytucje kulturalne, doradztwo zawodowe; w zależności od wybranej ścieżki kształcenia: w placówkach oświatowych, opiekuńczo-wychowawczych, pomocowych, resocjalizacyjnych itp.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5987FAB-1FBA-4166-986F-032A8A21B6E3}"/>
              </a:ext>
            </a:extLst>
          </p:cNvPr>
          <p:cNvSpPr txBox="1"/>
          <p:nvPr/>
        </p:nvSpPr>
        <p:spPr>
          <a:xfrm>
            <a:off x="646510" y="6431552"/>
            <a:ext cx="847151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</a:rPr>
              <a:t>*uruchomienie I stopnia pielęgniarstwa pod warunkiem uzyskania zgody </a:t>
            </a:r>
            <a:r>
              <a:rPr lang="pl-PL" sz="1400" dirty="0" err="1">
                <a:solidFill>
                  <a:schemeClr val="bg1"/>
                </a:solidFill>
              </a:rPr>
              <a:t>MEiN</a:t>
            </a:r>
            <a:endParaRPr lang="pl-PL" sz="1400" dirty="0">
              <a:solidFill>
                <a:schemeClr val="bg1"/>
              </a:solidFill>
            </a:endParaRP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E18CED87-B559-41BC-8DFE-7D51D8B20B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401" y="2826043"/>
            <a:ext cx="4856018" cy="3237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4D54F44F-F522-46F6-8AA9-181BCF4733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967" y="3761318"/>
            <a:ext cx="1414255" cy="70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166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5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8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500"/>
                            </p:stCondLst>
                            <p:childTnLst>
                              <p:par>
                                <p:cTn id="70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9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6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>
            <a:extLst>
              <a:ext uri="{FF2B5EF4-FFF2-40B4-BE49-F238E27FC236}">
                <a16:creationId xmlns:a16="http://schemas.microsoft.com/office/drawing/2014/main" id="{828AC065-133F-43B6-911B-0518F55241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81326" y="4447309"/>
            <a:ext cx="1769125" cy="2410691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0290734B-2C58-4B00-991C-A6B3495BC7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488" y="394855"/>
            <a:ext cx="3541838" cy="6463145"/>
          </a:xfrm>
          <a:prstGeom prst="rect">
            <a:avLst/>
          </a:prstGeom>
          <a:effectLst/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5ED47C4F-5DC5-423D-85EE-7A02A6AB8884}"/>
              </a:ext>
            </a:extLst>
          </p:cNvPr>
          <p:cNvSpPr/>
          <p:nvPr/>
        </p:nvSpPr>
        <p:spPr>
          <a:xfrm>
            <a:off x="8835334" y="805255"/>
            <a:ext cx="3021598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l-PL" sz="3200" b="0" i="1" cap="none" spc="0" dirty="0">
                <a:ln w="0"/>
                <a:solidFill>
                  <a:schemeClr val="bg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Odkryj własną </a:t>
            </a:r>
          </a:p>
          <a:p>
            <a:r>
              <a:rPr lang="pl-PL" sz="3200" b="0" i="1" cap="none" spc="0" dirty="0">
                <a:ln w="0"/>
                <a:solidFill>
                  <a:schemeClr val="bg2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drogę do kariery!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958A9B6-1C64-4F9B-A0B8-9C7236AC9ABF}"/>
              </a:ext>
            </a:extLst>
          </p:cNvPr>
          <p:cNvSpPr txBox="1"/>
          <p:nvPr/>
        </p:nvSpPr>
        <p:spPr>
          <a:xfrm>
            <a:off x="354388" y="2033273"/>
            <a:ext cx="583969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Początki Uniwersytetu Jana Kochanowskiego związane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są ze Studium Nauczycielskim w Kielcach, na bazie którego decyzją Prezesa Rady Ministrów z 19 czerwca 1969 roku, utworzono Wyższą Szkołę Nauczycielską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dla kształcenia kadry pedagogicznej.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W 1981 roku powstał z kolei piotrkowski Wydział Zamiejscowy Wyższej Szkoły Pedagogicznej im. Jana Kochanowskiego w Kielcach, wraz z pierwszym kierunkiem kształcenia - nauczaniem początkowym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na 3-letnich studiach zawodowych.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dirty="0">
              <a:solidFill>
                <a:schemeClr val="bg1"/>
              </a:solidFill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solidFill>
                  <a:schemeClr val="bg1"/>
                </a:solidFill>
              </a:rPr>
              <a:t>Obecnie stale poszerzamy spektrum oferty dydaktycznej, proponując kształcenie na 11 kierunkach studiów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w zakresie nauk: społecznych, humanistycznych, ścisłych oraz od bieżącego roku również medycznych*.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269A7DC2-2194-4689-BFC1-FA2273C0CA45}"/>
              </a:ext>
            </a:extLst>
          </p:cNvPr>
          <p:cNvSpPr txBox="1"/>
          <p:nvPr/>
        </p:nvSpPr>
        <p:spPr>
          <a:xfrm>
            <a:off x="658851" y="6542851"/>
            <a:ext cx="51365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bg1"/>
                </a:solidFill>
              </a:rPr>
              <a:t>* uruchomienie I stopnia pielęgniarstwa pod warunkiem uzyskania zgody </a:t>
            </a:r>
            <a:r>
              <a:rPr lang="pl-PL" sz="1200" dirty="0" err="1">
                <a:solidFill>
                  <a:schemeClr val="bg1"/>
                </a:solidFill>
              </a:rPr>
              <a:t>MEiN</a:t>
            </a:r>
            <a:endParaRPr lang="pl-PL" sz="1200" dirty="0">
              <a:solidFill>
                <a:schemeClr val="bg1"/>
              </a:solidFill>
            </a:endParaRPr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79A74541-8276-4B57-AF94-03216CC701B3}"/>
              </a:ext>
            </a:extLst>
          </p:cNvPr>
          <p:cNvSpPr/>
          <p:nvPr/>
        </p:nvSpPr>
        <p:spPr>
          <a:xfrm>
            <a:off x="10165808" y="2549209"/>
            <a:ext cx="1671804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16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STUDIA</a:t>
            </a:r>
          </a:p>
          <a:p>
            <a:pPr algn="ctr"/>
            <a:r>
              <a:rPr lang="pl-PL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STACJONARNE</a:t>
            </a:r>
          </a:p>
          <a:p>
            <a:pPr algn="ctr"/>
            <a:r>
              <a:rPr lang="pl-PL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NIESTACJONARNE</a:t>
            </a:r>
          </a:p>
          <a:p>
            <a:pPr algn="ctr"/>
            <a:r>
              <a:rPr lang="pl-PL" sz="16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PODYPLOMOWE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9628CF0E-32A1-4478-A348-C009F8E903D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10" y="89532"/>
            <a:ext cx="1708327" cy="1287053"/>
          </a:xfrm>
          <a:prstGeom prst="rect">
            <a:avLst/>
          </a:prstGeom>
          <a:effectLst>
            <a:glow rad="25400">
              <a:schemeClr val="bg1"/>
            </a:glow>
            <a:softEdge rad="0"/>
          </a:effectLst>
        </p:spPr>
      </p:pic>
      <p:sp>
        <p:nvSpPr>
          <p:cNvPr id="15" name="Prostokąt 14">
            <a:extLst>
              <a:ext uri="{FF2B5EF4-FFF2-40B4-BE49-F238E27FC236}">
                <a16:creationId xmlns:a16="http://schemas.microsoft.com/office/drawing/2014/main" id="{51A39DB8-1162-4CE0-A3C1-4B62A9B5717F}"/>
              </a:ext>
            </a:extLst>
          </p:cNvPr>
          <p:cNvSpPr/>
          <p:nvPr/>
        </p:nvSpPr>
        <p:spPr>
          <a:xfrm>
            <a:off x="799005" y="973768"/>
            <a:ext cx="2048935" cy="461665"/>
          </a:xfrm>
          <a:prstGeom prst="rect">
            <a:avLst/>
          </a:prstGeom>
          <a:noFill/>
          <a:effectLst>
            <a:glow rad="152400">
              <a:schemeClr val="bg1"/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Uniwersytet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31ACDC25-7188-483A-931F-39872188589A}"/>
              </a:ext>
            </a:extLst>
          </p:cNvPr>
          <p:cNvSpPr/>
          <p:nvPr/>
        </p:nvSpPr>
        <p:spPr>
          <a:xfrm>
            <a:off x="1098545" y="1291249"/>
            <a:ext cx="2342308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1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Jana Kochanowskiego w Kielcach</a:t>
            </a:r>
          </a:p>
        </p:txBody>
      </p:sp>
      <p:sp>
        <p:nvSpPr>
          <p:cNvPr id="18" name="Prostokąt 17">
            <a:extLst>
              <a:ext uri="{FF2B5EF4-FFF2-40B4-BE49-F238E27FC236}">
                <a16:creationId xmlns:a16="http://schemas.microsoft.com/office/drawing/2014/main" id="{F26670F8-2FF7-48E9-9F9A-87EF5DFBF2D8}"/>
              </a:ext>
            </a:extLst>
          </p:cNvPr>
          <p:cNvSpPr/>
          <p:nvPr/>
        </p:nvSpPr>
        <p:spPr>
          <a:xfrm>
            <a:off x="290892" y="1494011"/>
            <a:ext cx="3198312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193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Filia w Piotrkowie Trybunalskim</a:t>
            </a:r>
          </a:p>
        </p:txBody>
      </p:sp>
    </p:spTree>
    <p:extLst>
      <p:ext uri="{BB962C8B-B14F-4D97-AF65-F5344CB8AC3E}">
        <p14:creationId xmlns:p14="http://schemas.microsoft.com/office/powerpoint/2010/main" val="2478882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0"/>
                            </p:stCondLst>
                            <p:childTnLst>
                              <p:par>
                                <p:cTn id="8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8500"/>
                            </p:stCondLst>
                            <p:childTnLst>
                              <p:par>
                                <p:cTn id="9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9500"/>
                            </p:stCondLst>
                            <p:childTnLst>
                              <p:par>
                                <p:cTn id="9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>
            <a:extLst>
              <a:ext uri="{FF2B5EF4-FFF2-40B4-BE49-F238E27FC236}">
                <a16:creationId xmlns:a16="http://schemas.microsoft.com/office/drawing/2014/main" id="{424C2AB6-F504-48D2-8B7B-E31D3D184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09" y="-19145"/>
            <a:ext cx="4182943" cy="7999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AC431C1C-6D0E-41D6-AFF8-F043B5D85673}"/>
              </a:ext>
            </a:extLst>
          </p:cNvPr>
          <p:cNvSpPr/>
          <p:nvPr/>
        </p:nvSpPr>
        <p:spPr>
          <a:xfrm>
            <a:off x="481445" y="1340334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400" dirty="0">
                <a:solidFill>
                  <a:schemeClr val="bg1"/>
                </a:solidFill>
              </a:rPr>
              <a:t>TRYB: STACJONARNY / NIESTACJONARNY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4D87E2ED-A37E-4317-95C9-E389C31DC107}"/>
              </a:ext>
            </a:extLst>
          </p:cNvPr>
          <p:cNvSpPr/>
          <p:nvPr/>
        </p:nvSpPr>
        <p:spPr>
          <a:xfrm>
            <a:off x="481445" y="1736844"/>
            <a:ext cx="112902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</a:rPr>
              <a:t>Studia I stopnia: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Zarządzanie i finanse w przedsiębiorstwie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Zarządzanie procesami logistycznymi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Zarządzanie zasobami ludzkimi</a:t>
            </a:r>
            <a:endParaRPr lang="pl-PL" sz="2200" dirty="0">
              <a:solidFill>
                <a:schemeClr val="bg1"/>
              </a:solidFill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7EF5EC60-1628-4C71-8980-B070CE81DAB6}"/>
              </a:ext>
            </a:extLst>
          </p:cNvPr>
          <p:cNvSpPr/>
          <p:nvPr/>
        </p:nvSpPr>
        <p:spPr>
          <a:xfrm>
            <a:off x="481445" y="3867657"/>
            <a:ext cx="1129023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2000" b="1" dirty="0">
                <a:solidFill>
                  <a:schemeClr val="bg1"/>
                </a:solidFill>
              </a:rPr>
              <a:t>Perspektywy pracy:</a:t>
            </a:r>
          </a:p>
          <a:p>
            <a:pPr algn="just"/>
            <a:r>
              <a:rPr lang="pl-PL" sz="2000" dirty="0">
                <a:solidFill>
                  <a:schemeClr val="bg1"/>
                </a:solidFill>
              </a:rPr>
              <a:t>przedsiębiorstwa, instytucje finansowe, centra logistyczne, administracja centralna  i lokalna , organizacje non-profit, prowadzenie własnej działalności gospodarczej; w zależności od realizacji wariantów programu: działy finansowe, zarządzanie zasobami ludzkimi, rekrutacja i selekcja pracowników przedsiębiorstw, instytucji prywatnych i publicznych, firmy konsultingowe i szkoleniowe, podmioty sektora finansów publicznych (np. urzędy i izby skarbowe, urzędy administracji samorządowej, jednostki administracji państwowej lokalnej i centralnej, instytucje pozarządowe i </a:t>
            </a:r>
            <a:r>
              <a:rPr lang="pl-PL" sz="2000" dirty="0" err="1">
                <a:solidFill>
                  <a:schemeClr val="bg1"/>
                </a:solidFill>
              </a:rPr>
              <a:t>finanso</a:t>
            </a:r>
            <a:r>
              <a:rPr lang="pl-PL" sz="2000" dirty="0">
                <a:solidFill>
                  <a:schemeClr val="bg1"/>
                </a:solidFill>
              </a:rPr>
              <a:t>- we, centra logistyczne, agencje rozwoju regionalnego itp.).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A14E9794-C8E2-4E62-9F19-C76DC0BEFEC8}"/>
              </a:ext>
            </a:extLst>
          </p:cNvPr>
          <p:cNvSpPr/>
          <p:nvPr/>
        </p:nvSpPr>
        <p:spPr>
          <a:xfrm>
            <a:off x="712435" y="-65445"/>
            <a:ext cx="4051089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5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ZARZĄDZANIE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62ED4CA4-F8D6-4304-A623-7B4A551699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281" y="380831"/>
            <a:ext cx="2161398" cy="1521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675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0"/>
                            </p:stCondLst>
                            <p:childTnLst>
                              <p:par>
                                <p:cTn id="47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60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>
            <a:extLst>
              <a:ext uri="{FF2B5EF4-FFF2-40B4-BE49-F238E27FC236}">
                <a16:creationId xmlns:a16="http://schemas.microsoft.com/office/drawing/2014/main" id="{424C2AB6-F504-48D2-8B7B-E31D3D1842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09" y="-19145"/>
            <a:ext cx="7130330" cy="7999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4D87E2ED-A37E-4317-95C9-E389C31DC107}"/>
              </a:ext>
            </a:extLst>
          </p:cNvPr>
          <p:cNvSpPr/>
          <p:nvPr/>
        </p:nvSpPr>
        <p:spPr>
          <a:xfrm>
            <a:off x="481445" y="1035503"/>
            <a:ext cx="1129023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>
                <a:solidFill>
                  <a:schemeClr val="bg1"/>
                </a:solidFill>
              </a:rPr>
              <a:t>Kierunki: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Kadry i płace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Rachunkowość, finanse i podatki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pl-PL" sz="2400" dirty="0">
                <a:solidFill>
                  <a:schemeClr val="bg1"/>
                </a:solidFill>
              </a:rPr>
              <a:t>Zamówienia publiczne</a:t>
            </a:r>
            <a:endParaRPr lang="pl-PL" sz="2200" dirty="0">
              <a:solidFill>
                <a:schemeClr val="bg1"/>
              </a:solidFill>
            </a:endParaRP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7EF5EC60-1628-4C71-8980-B070CE81DAB6}"/>
              </a:ext>
            </a:extLst>
          </p:cNvPr>
          <p:cNvSpPr/>
          <p:nvPr/>
        </p:nvSpPr>
        <p:spPr>
          <a:xfrm>
            <a:off x="481445" y="2788005"/>
            <a:ext cx="539557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sz="1600" b="1" dirty="0">
                <a:solidFill>
                  <a:schemeClr val="bg1"/>
                </a:solidFill>
              </a:rPr>
              <a:t>Perspektywy pracy:</a:t>
            </a:r>
            <a:endParaRPr lang="pl-PL" sz="1600" dirty="0">
              <a:solidFill>
                <a:schemeClr val="bg1"/>
              </a:solidFill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1600" i="1" dirty="0">
                <a:solidFill>
                  <a:schemeClr val="bg1"/>
                </a:solidFill>
              </a:rPr>
              <a:t>Kadry i płace </a:t>
            </a:r>
            <a:r>
              <a:rPr lang="pl-PL" sz="1600" dirty="0">
                <a:solidFill>
                  <a:schemeClr val="bg1"/>
                </a:solidFill>
              </a:rPr>
              <a:t>- m.in. działy zarządzania zasobami ludzkimi, rekrutacji i selekcji pracowników przedsiębiorstw, firmy szkoleniowe, urzędy administracji samorządowej, jednostki administracji państwowej oraz lokalnej i centralnej, instytucje pozarządowe, własne przedsiębiorstwa.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pl-PL" sz="1600" i="1" dirty="0">
                <a:solidFill>
                  <a:schemeClr val="bg1"/>
                </a:solidFill>
              </a:rPr>
              <a:t>Rachunkowość, finanse i podatki </a:t>
            </a:r>
            <a:r>
              <a:rPr lang="pl-PL" sz="1600" dirty="0">
                <a:solidFill>
                  <a:schemeClr val="bg1"/>
                </a:solidFill>
              </a:rPr>
              <a:t>- m.in. działy finansowe instytucji prywatnych i publicznych, firmy konsultingowe, podmioty sektora finansów publicznych (w tym: izby skarbowe, urzędy administracji samorządowej, jednostki administracji państwowej oraz lokalnej i centralnej, instytucje pozarządowe i finansowe, centra logistyczne, agencje rozwoju regionalnego, banki, biura rachunkowe, własne przedsiębiorstwa.</a:t>
            </a:r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A14E9794-C8E2-4E62-9F19-C76DC0BEFEC8}"/>
              </a:ext>
            </a:extLst>
          </p:cNvPr>
          <p:cNvSpPr/>
          <p:nvPr/>
        </p:nvSpPr>
        <p:spPr>
          <a:xfrm>
            <a:off x="741616" y="-65445"/>
            <a:ext cx="6940116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5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STUDIA PODYPLOMOWE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8267897-29D5-4921-97EF-C3BB0843529A}"/>
              </a:ext>
            </a:extLst>
          </p:cNvPr>
          <p:cNvSpPr txBox="1"/>
          <p:nvPr/>
        </p:nvSpPr>
        <p:spPr>
          <a:xfrm>
            <a:off x="6314985" y="1035503"/>
            <a:ext cx="5395570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b="1" dirty="0">
                <a:solidFill>
                  <a:schemeClr val="bg1"/>
                </a:solidFill>
              </a:rPr>
              <a:t>Dodatkowe informacje: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schemeClr val="bg1"/>
                </a:solidFill>
              </a:rPr>
              <a:t>Student otrzymuje umiejętności zarówno z zakresu wiedzy teoretycznej, jak i praktycznej.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schemeClr val="bg1"/>
                </a:solidFill>
              </a:rPr>
              <a:t>Studia udokumentowane zostają świadectwem UJK</a:t>
            </a:r>
            <a:br>
              <a:rPr lang="pl-PL" sz="1700" dirty="0">
                <a:solidFill>
                  <a:schemeClr val="bg1"/>
                </a:solidFill>
              </a:rPr>
            </a:br>
            <a:r>
              <a:rPr lang="pl-PL" sz="1700" dirty="0">
                <a:solidFill>
                  <a:schemeClr val="bg1"/>
                </a:solidFill>
              </a:rPr>
              <a:t>w Kielcach, potwierdzającym podwyższenie kwalifikacji.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schemeClr val="bg1"/>
                </a:solidFill>
              </a:rPr>
              <a:t>Zajęcia dydaktyczne odbywają się z wykorzystaniem oprogramowania spółki </a:t>
            </a:r>
            <a:r>
              <a:rPr lang="pl-PL" sz="1700" dirty="0" err="1">
                <a:solidFill>
                  <a:schemeClr val="bg1"/>
                </a:solidFill>
              </a:rPr>
              <a:t>Comarch</a:t>
            </a:r>
            <a:r>
              <a:rPr lang="pl-PL" sz="1700" dirty="0">
                <a:solidFill>
                  <a:schemeClr val="bg1"/>
                </a:solidFill>
              </a:rPr>
              <a:t> - po ukończeniu studiów istnieje możliwość otrzymania bezpłatnego certyfikatu od w/w spółki, który dodatkowo potwierdza nabyte kwalifikacje.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schemeClr val="bg1"/>
                </a:solidFill>
              </a:rPr>
              <a:t>Zawsze staramy się opracowywać harmonogram studiów w taki sposób, aby każdy aktywny zawodowo słuchacz mógł pogodzić naukę z pracą zawodową; zajęcia prowadzone są w soboty i niedziele.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schemeClr val="bg1"/>
                </a:solidFill>
              </a:rPr>
              <a:t>Studia trwają 2 lub 3 semestry.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schemeClr val="bg1"/>
                </a:solidFill>
              </a:rPr>
              <a:t>Rekrutacja odbywa się zgodnie z terminarzem zamieszczonym na stronie internetowej Filii (www.unipt.pl).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700" dirty="0">
                <a:solidFill>
                  <a:schemeClr val="bg1"/>
                </a:solidFill>
              </a:rPr>
              <a:t>UWAGA! Liczba miejsc na każdym kierunku jest ograniczona!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DBDF3A67-B79F-477A-B9FF-35906267C8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486" y="1556866"/>
            <a:ext cx="330790" cy="214683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2B7BC6CC-B0B0-4649-BF5C-EDA8C0F70D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128" y="1910972"/>
            <a:ext cx="330790" cy="214683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229B476E-DE73-42F3-BA3B-D8192E3E7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4345" y="2305419"/>
            <a:ext cx="330790" cy="214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985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4000"/>
                            </p:stCondLst>
                            <p:childTnLst>
                              <p:par>
                                <p:cTn id="3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900" decel="100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0"/>
                            </p:stCondLst>
                            <p:childTnLst>
                              <p:par>
                                <p:cTn id="4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5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7000"/>
                            </p:stCondLst>
                            <p:childTnLst>
                              <p:par>
                                <p:cTn id="57" presetID="37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900" decel="100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9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50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0"/>
                            </p:stCondLst>
                            <p:childTnLst>
                              <p:par>
                                <p:cTn id="7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0"/>
                            </p:stCondLst>
                            <p:childTnLst>
                              <p:par>
                                <p:cTn id="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000"/>
                            </p:stCondLst>
                            <p:childTnLst>
                              <p:par>
                                <p:cTn id="8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1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20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500"/>
                            </p:stCondLst>
                            <p:childTnLst>
                              <p:par>
                                <p:cTn id="9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6500"/>
                            </p:stCondLst>
                            <p:childTnLst>
                              <p:par>
                                <p:cTn id="12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74178392-F066-49AB-A0D5-F936A7E069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0106"/>
            <a:ext cx="12192000" cy="4187894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8557021-97EF-4A70-BA63-D837DAF147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531" y="2220027"/>
            <a:ext cx="678749" cy="595029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22C7B87A-B146-4539-B88C-C6ED3B0337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5140" y="318035"/>
            <a:ext cx="934964" cy="1141358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06DD88DA-AC24-40FC-B280-387A421B09B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104" y="1995195"/>
            <a:ext cx="843275" cy="1006527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29BB66F0-08E3-483F-812B-AC959828328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417" y="1855722"/>
            <a:ext cx="809618" cy="1115245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04F1DBBD-A601-42D1-8896-1C70E611391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471188" y="156983"/>
            <a:ext cx="833056" cy="1233055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C8CEF911-7208-45CF-83CF-740C53F987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2942" y="568848"/>
            <a:ext cx="664299" cy="908283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87E30C08-039B-4227-AE86-3DC76F3E8D3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918" y="1489883"/>
            <a:ext cx="1764652" cy="1117173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D9C482D9-DC68-4DD4-B612-94A73860378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6727" y="2400510"/>
            <a:ext cx="873349" cy="908283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E51835D7-D548-4907-90CD-2F66BC16EC4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7053" y="2252144"/>
            <a:ext cx="996040" cy="908283"/>
          </a:xfrm>
          <a:prstGeom prst="rect">
            <a:avLst/>
          </a:prstGeom>
        </p:spPr>
      </p:pic>
      <p:pic>
        <p:nvPicPr>
          <p:cNvPr id="24" name="Obraz 23">
            <a:extLst>
              <a:ext uri="{FF2B5EF4-FFF2-40B4-BE49-F238E27FC236}">
                <a16:creationId xmlns:a16="http://schemas.microsoft.com/office/drawing/2014/main" id="{A32001F3-5C40-40E9-B1DB-604626286FA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7198" y="1648435"/>
            <a:ext cx="664299" cy="543094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E4EFEE1A-71DF-4C07-AFE2-EB441DA3F23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6590" y="2650788"/>
            <a:ext cx="1179266" cy="759643"/>
          </a:xfrm>
          <a:prstGeom prst="rect">
            <a:avLst/>
          </a:prstGeom>
        </p:spPr>
      </p:pic>
      <p:pic>
        <p:nvPicPr>
          <p:cNvPr id="28" name="Obraz 27">
            <a:extLst>
              <a:ext uri="{FF2B5EF4-FFF2-40B4-BE49-F238E27FC236}">
                <a16:creationId xmlns:a16="http://schemas.microsoft.com/office/drawing/2014/main" id="{C5B0FAC4-784A-4A78-99E2-1084243CFE6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417" y="2413344"/>
            <a:ext cx="1089740" cy="1115245"/>
          </a:xfrm>
          <a:prstGeom prst="rect">
            <a:avLst/>
          </a:prstGeom>
        </p:spPr>
      </p:pic>
      <p:pic>
        <p:nvPicPr>
          <p:cNvPr id="30" name="Obraz 29">
            <a:extLst>
              <a:ext uri="{FF2B5EF4-FFF2-40B4-BE49-F238E27FC236}">
                <a16:creationId xmlns:a16="http://schemas.microsoft.com/office/drawing/2014/main" id="{1ECC0F4D-9645-44EC-9F93-B7F76972E61F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6675" y="1489883"/>
            <a:ext cx="912693" cy="1294957"/>
          </a:xfrm>
          <a:prstGeom prst="rect">
            <a:avLst/>
          </a:prstGeom>
        </p:spPr>
      </p:pic>
      <p:pic>
        <p:nvPicPr>
          <p:cNvPr id="32" name="Obraz 31">
            <a:extLst>
              <a:ext uri="{FF2B5EF4-FFF2-40B4-BE49-F238E27FC236}">
                <a16:creationId xmlns:a16="http://schemas.microsoft.com/office/drawing/2014/main" id="{3202050B-0414-4944-B68C-AA0381BC419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5869" y="379694"/>
            <a:ext cx="873349" cy="940311"/>
          </a:xfrm>
          <a:prstGeom prst="rect">
            <a:avLst/>
          </a:prstGeom>
        </p:spPr>
      </p:pic>
      <p:pic>
        <p:nvPicPr>
          <p:cNvPr id="34" name="Obraz 33">
            <a:extLst>
              <a:ext uri="{FF2B5EF4-FFF2-40B4-BE49-F238E27FC236}">
                <a16:creationId xmlns:a16="http://schemas.microsoft.com/office/drawing/2014/main" id="{EBB3A570-42F2-464D-A0DC-DDC982A03A6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658" y="446621"/>
            <a:ext cx="1764652" cy="1424369"/>
          </a:xfrm>
          <a:prstGeom prst="rect">
            <a:avLst/>
          </a:prstGeom>
        </p:spPr>
      </p:pic>
      <p:sp>
        <p:nvSpPr>
          <p:cNvPr id="35" name="Prostokąt 34">
            <a:extLst>
              <a:ext uri="{FF2B5EF4-FFF2-40B4-BE49-F238E27FC236}">
                <a16:creationId xmlns:a16="http://schemas.microsoft.com/office/drawing/2014/main" id="{700A783D-25C4-458C-92C0-95C8631BEC59}"/>
              </a:ext>
            </a:extLst>
          </p:cNvPr>
          <p:cNvSpPr/>
          <p:nvPr/>
        </p:nvSpPr>
        <p:spPr>
          <a:xfrm>
            <a:off x="169394" y="5777687"/>
            <a:ext cx="413485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1" cap="none" spc="0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www.</a:t>
            </a:r>
            <a:r>
              <a:rPr lang="pl-PL" sz="5400" b="1" cap="none" spc="0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unipt</a:t>
            </a:r>
            <a:r>
              <a:rPr lang="pl-PL" sz="5400" b="1" cap="none" spc="0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.pl</a:t>
            </a:r>
          </a:p>
        </p:txBody>
      </p:sp>
      <p:pic>
        <p:nvPicPr>
          <p:cNvPr id="37" name="Obraz 36">
            <a:extLst>
              <a:ext uri="{FF2B5EF4-FFF2-40B4-BE49-F238E27FC236}">
                <a16:creationId xmlns:a16="http://schemas.microsoft.com/office/drawing/2014/main" id="{3CC816F0-EEC3-4900-A8AB-7156AEB235C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3005" y="161530"/>
            <a:ext cx="2282851" cy="1607127"/>
          </a:xfrm>
          <a:prstGeom prst="rect">
            <a:avLst/>
          </a:prstGeom>
        </p:spPr>
      </p:pic>
      <p:pic>
        <p:nvPicPr>
          <p:cNvPr id="38" name="Obraz 37">
            <a:extLst>
              <a:ext uri="{FF2B5EF4-FFF2-40B4-BE49-F238E27FC236}">
                <a16:creationId xmlns:a16="http://schemas.microsoft.com/office/drawing/2014/main" id="{B1665AAC-1E09-47BB-8283-BEC5DEA21A91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4244" y="6047595"/>
            <a:ext cx="719017" cy="466643"/>
          </a:xfrm>
          <a:prstGeom prst="rect">
            <a:avLst/>
          </a:prstGeom>
        </p:spPr>
      </p:pic>
      <p:pic>
        <p:nvPicPr>
          <p:cNvPr id="40" name="Obraz 39">
            <a:extLst>
              <a:ext uri="{FF2B5EF4-FFF2-40B4-BE49-F238E27FC236}">
                <a16:creationId xmlns:a16="http://schemas.microsoft.com/office/drawing/2014/main" id="{55E2F1C0-4048-4765-8C4D-EC5C37B64B6C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8443" y="6047594"/>
            <a:ext cx="719017" cy="466643"/>
          </a:xfrm>
          <a:prstGeom prst="rect">
            <a:avLst/>
          </a:prstGeom>
        </p:spPr>
      </p:pic>
      <p:pic>
        <p:nvPicPr>
          <p:cNvPr id="41" name="Obraz 40">
            <a:extLst>
              <a:ext uri="{FF2B5EF4-FFF2-40B4-BE49-F238E27FC236}">
                <a16:creationId xmlns:a16="http://schemas.microsoft.com/office/drawing/2014/main" id="{7BEE6CE9-FC44-4604-B793-66D43C8B32EE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2642" y="6047593"/>
            <a:ext cx="719017" cy="466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30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250"/>
                            </p:stCondLst>
                            <p:childTnLst>
                              <p:par>
                                <p:cTn id="4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3250"/>
                            </p:stCondLst>
                            <p:childTnLst>
                              <p:par>
                                <p:cTn id="9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3750"/>
                            </p:stCondLst>
                            <p:childTnLst>
                              <p:par>
                                <p:cTn id="103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4250"/>
                            </p:stCondLst>
                            <p:childTnLst>
                              <p:par>
                                <p:cTn id="10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401034FC-0197-4A8C-9BFA-9BD54CB819A6}"/>
              </a:ext>
            </a:extLst>
          </p:cNvPr>
          <p:cNvSpPr/>
          <p:nvPr/>
        </p:nvSpPr>
        <p:spPr>
          <a:xfrm>
            <a:off x="7432560" y="1268709"/>
            <a:ext cx="225492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bg1"/>
                </a:solidFill>
              </a:rPr>
              <a:t>PIELĘGNIARSTWO*</a:t>
            </a:r>
          </a:p>
          <a:p>
            <a:r>
              <a:rPr lang="pl-PL" sz="2000" dirty="0">
                <a:solidFill>
                  <a:schemeClr val="bg1"/>
                </a:solidFill>
              </a:rPr>
              <a:t>I STOPNIA</a:t>
            </a:r>
          </a:p>
          <a:p>
            <a:endParaRPr lang="pl-PL" sz="2000" dirty="0">
              <a:solidFill>
                <a:schemeClr val="bg1"/>
              </a:solidFill>
            </a:endParaRPr>
          </a:p>
          <a:p>
            <a:r>
              <a:rPr lang="pl-PL" sz="2000" b="1" spc="100" dirty="0">
                <a:solidFill>
                  <a:schemeClr val="bg1"/>
                </a:solidFill>
              </a:rPr>
              <a:t>ZARZĄDZANIE</a:t>
            </a:r>
          </a:p>
          <a:p>
            <a:r>
              <a:rPr lang="pl-PL" sz="2000" dirty="0">
                <a:solidFill>
                  <a:schemeClr val="bg1"/>
                </a:solidFill>
              </a:rPr>
              <a:t>I STOPNIA</a:t>
            </a:r>
          </a:p>
          <a:p>
            <a:endParaRPr lang="pl-PL" sz="2000" b="1" dirty="0">
              <a:solidFill>
                <a:schemeClr val="bg1"/>
              </a:solidFill>
            </a:endParaRPr>
          </a:p>
          <a:p>
            <a:r>
              <a:rPr lang="pl-PL" sz="2000" b="1" dirty="0">
                <a:solidFill>
                  <a:schemeClr val="bg1"/>
                </a:solidFill>
              </a:rPr>
              <a:t>PEDAGOGIKA</a:t>
            </a:r>
          </a:p>
          <a:p>
            <a:r>
              <a:rPr lang="pl-PL" sz="2000" dirty="0">
                <a:solidFill>
                  <a:schemeClr val="bg1"/>
                </a:solidFill>
              </a:rPr>
              <a:t>I, II STOPNIA</a:t>
            </a:r>
          </a:p>
          <a:p>
            <a:endParaRPr lang="pl-PL" sz="2000" dirty="0">
              <a:solidFill>
                <a:schemeClr val="bg1"/>
              </a:solidFill>
            </a:endParaRPr>
          </a:p>
          <a:p>
            <a:r>
              <a:rPr lang="pl-PL" sz="2000" b="1" dirty="0">
                <a:solidFill>
                  <a:schemeClr val="bg1"/>
                </a:solidFill>
              </a:rPr>
              <a:t>HISTORIA</a:t>
            </a:r>
          </a:p>
          <a:p>
            <a:r>
              <a:rPr lang="pl-PL" sz="2000" dirty="0">
                <a:solidFill>
                  <a:schemeClr val="bg1"/>
                </a:solidFill>
              </a:rPr>
              <a:t>I, II STOPNIA</a:t>
            </a:r>
          </a:p>
          <a:p>
            <a:endParaRPr lang="pl-PL" sz="2000" dirty="0">
              <a:solidFill>
                <a:schemeClr val="bg1"/>
              </a:solidFill>
            </a:endParaRPr>
          </a:p>
          <a:p>
            <a:r>
              <a:rPr lang="pl-PL" sz="2000" b="1" dirty="0">
                <a:solidFill>
                  <a:schemeClr val="bg1"/>
                </a:solidFill>
              </a:rPr>
              <a:t>EKONOMIA</a:t>
            </a:r>
          </a:p>
          <a:p>
            <a:r>
              <a:rPr lang="pl-PL" sz="2000" dirty="0">
                <a:solidFill>
                  <a:schemeClr val="bg1"/>
                </a:solidFill>
              </a:rPr>
              <a:t>I STOPNIA</a:t>
            </a:r>
          </a:p>
          <a:p>
            <a:endParaRPr lang="pl-PL" sz="2000" dirty="0">
              <a:solidFill>
                <a:schemeClr val="bg1"/>
              </a:solidFill>
            </a:endParaRPr>
          </a:p>
          <a:p>
            <a:r>
              <a:rPr lang="pl-PL" sz="2000" b="1" dirty="0">
                <a:solidFill>
                  <a:schemeClr val="bg1"/>
                </a:solidFill>
              </a:rPr>
              <a:t>LOGISTYKA</a:t>
            </a:r>
          </a:p>
          <a:p>
            <a:r>
              <a:rPr lang="pl-PL" sz="2000" dirty="0">
                <a:solidFill>
                  <a:schemeClr val="bg1"/>
                </a:solidFill>
              </a:rPr>
              <a:t>I STOPNIA</a:t>
            </a:r>
            <a:endParaRPr lang="pl-PL" sz="20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ED354DB2-A2FD-439F-90AA-F18CC72436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2"/>
          <a:stretch/>
        </p:blipFill>
        <p:spPr>
          <a:xfrm>
            <a:off x="0" y="0"/>
            <a:ext cx="4441148" cy="6858000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3A618718-5DBE-4CA2-AA25-7436439B3C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94996" y="200540"/>
            <a:ext cx="7768819" cy="56832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41310994-D5A7-45DE-AFFE-EE688E735A4F}"/>
              </a:ext>
            </a:extLst>
          </p:cNvPr>
          <p:cNvSpPr/>
          <p:nvPr/>
        </p:nvSpPr>
        <p:spPr>
          <a:xfrm>
            <a:off x="3794996" y="253870"/>
            <a:ext cx="7768820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l-PL" sz="2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STUDIA: </a:t>
            </a:r>
            <a:r>
              <a:rPr lang="pl-PL" sz="2400" b="1" i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STACJONARNE, NIESTACJONARNE, PODYPLOMOWE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576E7C0B-60B6-43F1-9963-ACBC4FE974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3915" y="1557938"/>
            <a:ext cx="836795" cy="418398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B28106B0-9A8D-40A2-A35E-A2699A79C5D9}"/>
              </a:ext>
            </a:extLst>
          </p:cNvPr>
          <p:cNvSpPr txBox="1"/>
          <p:nvPr/>
        </p:nvSpPr>
        <p:spPr>
          <a:xfrm>
            <a:off x="3249450" y="6543978"/>
            <a:ext cx="513653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>
                <a:solidFill>
                  <a:schemeClr val="bg1"/>
                </a:solidFill>
              </a:rPr>
              <a:t>* uruchomienie I stopnia pielęgniarstwa pod warunkiem uzyskania zgody </a:t>
            </a:r>
            <a:r>
              <a:rPr lang="pl-PL" sz="1200" dirty="0" err="1">
                <a:solidFill>
                  <a:schemeClr val="bg1"/>
                </a:solidFill>
              </a:rPr>
              <a:t>MEiN</a:t>
            </a:r>
            <a:endParaRPr lang="pl-PL" sz="1200" dirty="0">
              <a:solidFill>
                <a:schemeClr val="bg1"/>
              </a:solidFill>
            </a:endParaRP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7C297266-3430-45F7-AF74-F818F05F964A}"/>
              </a:ext>
            </a:extLst>
          </p:cNvPr>
          <p:cNvSpPr/>
          <p:nvPr/>
        </p:nvSpPr>
        <p:spPr>
          <a:xfrm>
            <a:off x="204557" y="253870"/>
            <a:ext cx="27128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l-PL" sz="3200" b="1" spc="100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www.unipt.pl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A7E074DB-D40C-437A-95AC-2941B2825332}"/>
              </a:ext>
            </a:extLst>
          </p:cNvPr>
          <p:cNvSpPr/>
          <p:nvPr/>
        </p:nvSpPr>
        <p:spPr>
          <a:xfrm>
            <a:off x="0" y="817930"/>
            <a:ext cx="3121974" cy="30777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l-PL" sz="1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facebook.com/UJKPiotrkowTrybunalski</a:t>
            </a:r>
            <a:endParaRPr lang="pl-PL" sz="1400" b="1" i="1" dirty="0">
              <a:ln w="0"/>
              <a:solidFill>
                <a:srgbClr val="FF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DF6F5D1E-D4BB-4917-9B19-2C998774E9ED}"/>
              </a:ext>
            </a:extLst>
          </p:cNvPr>
          <p:cNvSpPr/>
          <p:nvPr/>
        </p:nvSpPr>
        <p:spPr>
          <a:xfrm>
            <a:off x="9430419" y="2872801"/>
            <a:ext cx="2681538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l-PL" sz="19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 Kadry i płace</a:t>
            </a:r>
          </a:p>
          <a:p>
            <a:r>
              <a:rPr lang="pl-PL" sz="19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 Rachunkowość,</a:t>
            </a:r>
            <a:br>
              <a:rPr lang="pl-PL" sz="19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pl-PL" sz="19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  finanse i podatki</a:t>
            </a:r>
          </a:p>
          <a:p>
            <a:r>
              <a:rPr lang="pl-PL" sz="19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- Zamówienia publiczne</a:t>
            </a:r>
            <a:endParaRPr lang="pl-PL" sz="1900" b="1" i="1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E1B3603E-7E95-4ADB-8528-9733DA45C139}"/>
              </a:ext>
            </a:extLst>
          </p:cNvPr>
          <p:cNvSpPr/>
          <p:nvPr/>
        </p:nvSpPr>
        <p:spPr>
          <a:xfrm>
            <a:off x="9532584" y="2094419"/>
            <a:ext cx="2541273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STUDIA</a:t>
            </a:r>
            <a:br>
              <a:rPr lang="pl-PL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pl-PL" sz="2400" b="1" spc="1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PODYPLOMOWE:</a:t>
            </a: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41BEAE0A-4BEF-44AB-AD04-1CD6AC995A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302287" y="3851720"/>
            <a:ext cx="314110" cy="203858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F9FA7D96-6363-455F-AC89-C419B38F61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301038" y="3272860"/>
            <a:ext cx="314110" cy="203858"/>
          </a:xfrm>
          <a:prstGeom prst="rect">
            <a:avLst/>
          </a:prstGeom>
        </p:spPr>
      </p:pic>
      <p:pic>
        <p:nvPicPr>
          <p:cNvPr id="20" name="Obraz 19">
            <a:extLst>
              <a:ext uri="{FF2B5EF4-FFF2-40B4-BE49-F238E27FC236}">
                <a16:creationId xmlns:a16="http://schemas.microsoft.com/office/drawing/2014/main" id="{E8213913-4028-4F64-B413-42F7A5FAF8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310465" y="2978031"/>
            <a:ext cx="314110" cy="203858"/>
          </a:xfrm>
          <a:prstGeom prst="rect">
            <a:avLst/>
          </a:prstGeom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C085DF58-1FCC-44EA-AD6C-96E7D080C18A}"/>
              </a:ext>
            </a:extLst>
          </p:cNvPr>
          <p:cNvSpPr/>
          <p:nvPr/>
        </p:nvSpPr>
        <p:spPr>
          <a:xfrm>
            <a:off x="3238476" y="971819"/>
            <a:ext cx="406470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b="1" dirty="0">
                <a:solidFill>
                  <a:schemeClr val="bg1"/>
                </a:solidFill>
              </a:rPr>
              <a:t>PEDAGOGIKA</a:t>
            </a:r>
          </a:p>
          <a:p>
            <a:r>
              <a:rPr lang="pl-PL" sz="2000" b="1" dirty="0">
                <a:solidFill>
                  <a:schemeClr val="bg1"/>
                </a:solidFill>
              </a:rPr>
              <a:t>PRZEDSZKOLNA I WCZESNOSZKOLNA</a:t>
            </a:r>
          </a:p>
          <a:p>
            <a:r>
              <a:rPr lang="pl-PL" sz="2000" dirty="0">
                <a:solidFill>
                  <a:schemeClr val="bg1"/>
                </a:solidFill>
              </a:rPr>
              <a:t>STUDIA JEDNOLITE MAGISTERSKIE</a:t>
            </a:r>
          </a:p>
          <a:p>
            <a:endParaRPr lang="pl-PL" sz="2000" dirty="0">
              <a:solidFill>
                <a:schemeClr val="bg1"/>
              </a:solidFill>
            </a:endParaRPr>
          </a:p>
          <a:p>
            <a:r>
              <a:rPr lang="pl-PL" sz="2000" b="1" dirty="0">
                <a:solidFill>
                  <a:schemeClr val="bg1"/>
                </a:solidFill>
              </a:rPr>
              <a:t>ADMINISTRATION</a:t>
            </a:r>
          </a:p>
          <a:p>
            <a:r>
              <a:rPr lang="pl-PL" sz="2000" dirty="0">
                <a:solidFill>
                  <a:schemeClr val="bg1"/>
                </a:solidFill>
              </a:rPr>
              <a:t>STUDIA W JĘZYKU ANGIELSKIM</a:t>
            </a:r>
          </a:p>
          <a:p>
            <a:endParaRPr lang="pl-PL" sz="2000" dirty="0">
              <a:solidFill>
                <a:schemeClr val="bg1"/>
              </a:solidFill>
            </a:endParaRPr>
          </a:p>
          <a:p>
            <a:r>
              <a:rPr lang="pl-PL" sz="2000" b="1" dirty="0">
                <a:solidFill>
                  <a:schemeClr val="bg1"/>
                </a:solidFill>
              </a:rPr>
              <a:t>BEZPIECZEŃSTWO NARODOWE</a:t>
            </a:r>
          </a:p>
          <a:p>
            <a:r>
              <a:rPr lang="pl-PL" sz="2000" dirty="0">
                <a:solidFill>
                  <a:schemeClr val="bg1"/>
                </a:solidFill>
              </a:rPr>
              <a:t>I, II STOPNIA</a:t>
            </a:r>
          </a:p>
          <a:p>
            <a:endParaRPr lang="pl-PL" sz="2000" dirty="0">
              <a:solidFill>
                <a:schemeClr val="bg1"/>
              </a:solidFill>
            </a:endParaRPr>
          </a:p>
          <a:p>
            <a:r>
              <a:rPr lang="pl-PL" sz="2000" b="1" dirty="0">
                <a:solidFill>
                  <a:schemeClr val="bg1"/>
                </a:solidFill>
              </a:rPr>
              <a:t>FINANSE I RACHUNKOWOŚĆ</a:t>
            </a:r>
          </a:p>
          <a:p>
            <a:r>
              <a:rPr lang="pl-PL" sz="2000" dirty="0">
                <a:solidFill>
                  <a:schemeClr val="bg1"/>
                </a:solidFill>
              </a:rPr>
              <a:t>I, II STOPNIA</a:t>
            </a:r>
          </a:p>
          <a:p>
            <a:endParaRPr lang="pl-PL" sz="2000" b="1" dirty="0">
              <a:solidFill>
                <a:schemeClr val="bg1"/>
              </a:solidFill>
            </a:endParaRPr>
          </a:p>
          <a:p>
            <a:r>
              <a:rPr lang="pl-PL" sz="2000" b="1" dirty="0">
                <a:solidFill>
                  <a:schemeClr val="bg1"/>
                </a:solidFill>
              </a:rPr>
              <a:t>FILOLOGIA ANGIELSKA</a:t>
            </a:r>
          </a:p>
          <a:p>
            <a:r>
              <a:rPr lang="pl-PL" sz="2000" dirty="0">
                <a:solidFill>
                  <a:schemeClr val="bg1"/>
                </a:solidFill>
              </a:rPr>
              <a:t>I, II STOPNIA</a:t>
            </a:r>
          </a:p>
          <a:p>
            <a:endParaRPr lang="pl-PL" sz="2000" dirty="0">
              <a:solidFill>
                <a:schemeClr val="bg1"/>
              </a:solidFill>
            </a:endParaRPr>
          </a:p>
          <a:p>
            <a:r>
              <a:rPr lang="pl-PL" sz="2000" b="1" spc="100" dirty="0">
                <a:solidFill>
                  <a:schemeClr val="bg1"/>
                </a:solidFill>
              </a:rPr>
              <a:t>ADMINISTRACJA</a:t>
            </a:r>
          </a:p>
          <a:p>
            <a:r>
              <a:rPr lang="pl-PL" sz="2000" dirty="0">
                <a:solidFill>
                  <a:schemeClr val="bg1"/>
                </a:solidFill>
              </a:rPr>
              <a:t>I, II STOPNIA</a:t>
            </a:r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DDF29B90-A1FE-4DDE-9141-EF1A356EC6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1517" y="5115503"/>
            <a:ext cx="1400495" cy="1055132"/>
          </a:xfrm>
          <a:prstGeom prst="rect">
            <a:avLst/>
          </a:prstGeom>
          <a:effectLst>
            <a:glow rad="25400">
              <a:schemeClr val="bg1"/>
            </a:glow>
            <a:softEdge rad="0"/>
          </a:effectLst>
        </p:spPr>
      </p:pic>
      <p:sp>
        <p:nvSpPr>
          <p:cNvPr id="22" name="Prostokąt 21">
            <a:extLst>
              <a:ext uri="{FF2B5EF4-FFF2-40B4-BE49-F238E27FC236}">
                <a16:creationId xmlns:a16="http://schemas.microsoft.com/office/drawing/2014/main" id="{EEDF779F-52A3-42D0-81CD-19A7033F7B19}"/>
              </a:ext>
            </a:extLst>
          </p:cNvPr>
          <p:cNvSpPr/>
          <p:nvPr/>
        </p:nvSpPr>
        <p:spPr>
          <a:xfrm>
            <a:off x="9502351" y="5839077"/>
            <a:ext cx="2048935" cy="400110"/>
          </a:xfrm>
          <a:prstGeom prst="rect">
            <a:avLst/>
          </a:prstGeom>
          <a:noFill/>
          <a:effectLst>
            <a:glow rad="152400">
              <a:schemeClr val="bg1"/>
            </a:glow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0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Uniwersytet</a:t>
            </a:r>
          </a:p>
        </p:txBody>
      </p:sp>
      <p:sp>
        <p:nvSpPr>
          <p:cNvPr id="23" name="Prostokąt 22">
            <a:extLst>
              <a:ext uri="{FF2B5EF4-FFF2-40B4-BE49-F238E27FC236}">
                <a16:creationId xmlns:a16="http://schemas.microsoft.com/office/drawing/2014/main" id="{A53632EF-5439-4284-A652-96A6FBEA0BE4}"/>
              </a:ext>
            </a:extLst>
          </p:cNvPr>
          <p:cNvSpPr/>
          <p:nvPr/>
        </p:nvSpPr>
        <p:spPr>
          <a:xfrm>
            <a:off x="9731692" y="6100374"/>
            <a:ext cx="2342308" cy="2769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12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Jana Kochanowskiego w Kielcach</a:t>
            </a: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B39A1E2C-CCB4-4241-9306-C0771DFA49A3}"/>
              </a:ext>
            </a:extLst>
          </p:cNvPr>
          <p:cNvSpPr/>
          <p:nvPr/>
        </p:nvSpPr>
        <p:spPr>
          <a:xfrm>
            <a:off x="8972727" y="6287125"/>
            <a:ext cx="3198312" cy="3585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165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onotype Corsiva" panose="03010101010201010101" pitchFamily="66" charset="0"/>
              </a:rPr>
              <a:t>Filia w Piotrkowie Trybunalskim</a:t>
            </a:r>
          </a:p>
        </p:txBody>
      </p:sp>
    </p:spTree>
    <p:extLst>
      <p:ext uri="{BB962C8B-B14F-4D97-AF65-F5344CB8AC3E}">
        <p14:creationId xmlns:p14="http://schemas.microsoft.com/office/powerpoint/2010/main" val="1183353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000"/>
                            </p:stCondLst>
                            <p:childTnLst>
                              <p:par>
                                <p:cTn id="2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500"/>
                            </p:stCondLst>
                            <p:childTnLst>
                              <p:par>
                                <p:cTn id="3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5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65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500"/>
                            </p:stCondLst>
                            <p:childTnLst>
                              <p:par>
                                <p:cTn id="6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8500"/>
                            </p:stCondLst>
                            <p:childTnLst>
                              <p:par>
                                <p:cTn id="6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9500"/>
                            </p:stCondLst>
                            <p:childTnLst>
                              <p:par>
                                <p:cTn id="7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500"/>
                            </p:stCondLst>
                            <p:childTnLst>
                              <p:par>
                                <p:cTn id="7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1500"/>
                            </p:stCondLst>
                            <p:childTnLst>
                              <p:par>
                                <p:cTn id="8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2500"/>
                            </p:stCondLst>
                            <p:childTnLst>
                              <p:par>
                                <p:cTn id="9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1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3500"/>
                            </p:stCondLst>
                            <p:childTnLst>
                              <p:par>
                                <p:cTn id="9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4500"/>
                            </p:stCondLst>
                            <p:childTnLst>
                              <p:par>
                                <p:cTn id="10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500"/>
                            </p:stCondLst>
                            <p:childTnLst>
                              <p:par>
                                <p:cTn id="10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10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6500"/>
                            </p:stCondLst>
                            <p:childTnLst>
                              <p:par>
                                <p:cTn id="11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1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1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1000"/>
                                        <p:tgtEl>
                                          <p:spTgt spid="1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5" fill="hold">
                            <p:stCondLst>
                              <p:cond delay="17500"/>
                            </p:stCondLst>
                            <p:childTnLst>
                              <p:par>
                                <p:cTn id="17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8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9500"/>
                            </p:stCondLst>
                            <p:childTnLst>
                              <p:par>
                                <p:cTn id="18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0500"/>
                            </p:stCondLst>
                            <p:childTnLst>
                              <p:par>
                                <p:cTn id="19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1000"/>
                            </p:stCondLst>
                            <p:childTnLst>
                              <p:par>
                                <p:cTn id="19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1500"/>
                            </p:stCondLst>
                            <p:childTnLst>
                              <p:par>
                                <p:cTn id="20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3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22000"/>
                            </p:stCondLst>
                            <p:childTnLst>
                              <p:par>
                                <p:cTn id="20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22500"/>
                            </p:stCondLst>
                            <p:childTnLst>
                              <p:par>
                                <p:cTn id="2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4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23000"/>
                            </p:stCondLst>
                            <p:childTnLst>
                              <p:par>
                                <p:cTn id="21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3500"/>
                            </p:stCondLst>
                            <p:childTnLst>
                              <p:par>
                                <p:cTn id="22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24000"/>
                            </p:stCondLst>
                            <p:childTnLst>
                              <p:par>
                                <p:cTn id="226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22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233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4" fill="hold">
                            <p:stCondLst>
                              <p:cond delay="24500"/>
                            </p:stCondLst>
                            <p:childTnLst>
                              <p:par>
                                <p:cTn id="2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3" grpId="0"/>
      <p:bldP spid="14" grpId="0"/>
      <p:bldP spid="15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raz 22">
            <a:extLst>
              <a:ext uri="{FF2B5EF4-FFF2-40B4-BE49-F238E27FC236}">
                <a16:creationId xmlns:a16="http://schemas.microsoft.com/office/drawing/2014/main" id="{EE0A81AA-8E2E-49D4-BF61-EF9833044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7519" y="173252"/>
            <a:ext cx="4234524" cy="30167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77D40BDC-AC2C-4948-AFDA-B233483CA1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170" y="3667991"/>
            <a:ext cx="4526681" cy="3013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41527470-1B1A-44B2-ADBF-F2D6F20567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4401" y="176646"/>
            <a:ext cx="1995241" cy="30133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0" name="Obraz 29">
            <a:extLst>
              <a:ext uri="{FF2B5EF4-FFF2-40B4-BE49-F238E27FC236}">
                <a16:creationId xmlns:a16="http://schemas.microsoft.com/office/drawing/2014/main" id="{DE072615-CF77-4E5F-96E0-8B163C4ECC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358" y="176646"/>
            <a:ext cx="4592803" cy="30133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F73E59FC-35BB-4374-B1FD-CA4EA7685D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8463" y="3667991"/>
            <a:ext cx="2241179" cy="30133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982FF9E2-7499-4B9B-8A54-FF09EB0B877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1" r="8257"/>
          <a:stretch/>
        </p:blipFill>
        <p:spPr>
          <a:xfrm>
            <a:off x="342358" y="3667991"/>
            <a:ext cx="3968200" cy="3013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133115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0"/>
                            </p:stCondLst>
                            <p:childTnLst>
                              <p:par>
                                <p:cTn id="4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BD5DCC7-23CA-44C7-8D14-964F2B24DB46}"/>
              </a:ext>
            </a:extLst>
          </p:cNvPr>
          <p:cNvSpPr/>
          <p:nvPr/>
        </p:nvSpPr>
        <p:spPr>
          <a:xfrm>
            <a:off x="355079" y="740479"/>
            <a:ext cx="4925066" cy="267765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BIBLIOTEKA UNIWERSYTECKA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PROGRAM PORTFOLIO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PRACOWNIA PLASTYCZNA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ASYSTENCJA NAUKOWA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pl-PL" sz="28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AKADEMICKIE BIURO KARIER</a:t>
            </a:r>
            <a:br>
              <a:rPr lang="pl-PL" sz="28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</a:br>
            <a:r>
              <a:rPr lang="pl-PL" sz="28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„SYNERGIA”</a:t>
            </a: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A8F9573E-EC2E-47AA-B025-3FBEADE810CB}"/>
              </a:ext>
            </a:extLst>
          </p:cNvPr>
          <p:cNvSpPr/>
          <p:nvPr/>
        </p:nvSpPr>
        <p:spPr>
          <a:xfrm>
            <a:off x="355079" y="4134916"/>
            <a:ext cx="3908121" cy="181588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n-NO" sz="28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PROGRAM ERASMUS+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n-NO" sz="28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PROGRAM MOST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n-NO" sz="2800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LEGIA AKADEMICKA</a:t>
            </a:r>
            <a:endParaRPr lang="pl-PL" sz="2800" dirty="0">
              <a:ln w="0"/>
              <a:solidFill>
                <a:schemeClr val="bg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pPr algn="ctr"/>
            <a:endParaRPr lang="pl-PL" sz="280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C2FED109-B4A0-4AB3-949A-1B56597278CA}"/>
              </a:ext>
            </a:extLst>
          </p:cNvPr>
          <p:cNvSpPr txBox="1"/>
          <p:nvPr/>
        </p:nvSpPr>
        <p:spPr>
          <a:xfrm>
            <a:off x="5543550" y="3611696"/>
            <a:ext cx="606742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bg1"/>
                </a:solidFill>
              </a:rPr>
              <a:t>Stypendium Rektora</a:t>
            </a:r>
            <a:r>
              <a:rPr lang="pl-PL" dirty="0">
                <a:solidFill>
                  <a:schemeClr val="bg1"/>
                </a:solidFill>
              </a:rPr>
              <a:t> - dla najlepszych studentów, którzy uzyskali najwyższe średnie ocen oraz brali czynny udział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w konferencjach i publikowali efekty swoich badań;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bg1"/>
                </a:solidFill>
              </a:rPr>
              <a:t>Stypendium socjalne </a:t>
            </a:r>
            <a:r>
              <a:rPr lang="pl-PL" dirty="0">
                <a:solidFill>
                  <a:schemeClr val="bg1"/>
                </a:solidFill>
              </a:rPr>
              <a:t>- przyznawane studentom będącym</a:t>
            </a:r>
            <a:br>
              <a:rPr lang="pl-PL" dirty="0">
                <a:solidFill>
                  <a:schemeClr val="bg1"/>
                </a:solidFill>
              </a:rPr>
            </a:br>
            <a:r>
              <a:rPr lang="pl-PL" dirty="0">
                <a:solidFill>
                  <a:schemeClr val="bg1"/>
                </a:solidFill>
              </a:rPr>
              <a:t>w trudnej sytuacji finansowej;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bg1"/>
                </a:solidFill>
              </a:rPr>
              <a:t>Zapomogę</a:t>
            </a:r>
            <a:r>
              <a:rPr lang="pl-PL" dirty="0">
                <a:solidFill>
                  <a:schemeClr val="bg1"/>
                </a:solidFill>
              </a:rPr>
              <a:t> - wypłacaną w przypadku zaistnienia nagłej sytuacji, która pogorszyła warunki bytowe (można o nią wnioskować dwa razy w roku akademickim);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>
                <a:solidFill>
                  <a:schemeClr val="bg1"/>
                </a:solidFill>
              </a:rPr>
              <a:t>Stypendium dla osób z niepełnosprawnościami </a:t>
            </a:r>
            <a:r>
              <a:rPr lang="pl-PL" dirty="0">
                <a:solidFill>
                  <a:schemeClr val="bg1"/>
                </a:solidFill>
              </a:rPr>
              <a:t>- dla studentów posiadających ważne orzeczenie o stopniu niepełnosprawności.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4ED01C44-FFE5-402F-A29B-177B9B6BE3D7}"/>
              </a:ext>
            </a:extLst>
          </p:cNvPr>
          <p:cNvSpPr/>
          <p:nvPr/>
        </p:nvSpPr>
        <p:spPr>
          <a:xfrm>
            <a:off x="355079" y="3611696"/>
            <a:ext cx="409509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l-PL" sz="28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UDZIAŁ W PROGRAMACH: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33378856-FACF-46FD-BD8A-253821D00387}"/>
              </a:ext>
            </a:extLst>
          </p:cNvPr>
          <p:cNvSpPr/>
          <p:nvPr/>
        </p:nvSpPr>
        <p:spPr>
          <a:xfrm>
            <a:off x="355079" y="316085"/>
            <a:ext cx="493628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l-PL" sz="20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UZUPEŁNIENIEM OFERTY DYDAKTYCZNEJ SĄ</a:t>
            </a:r>
            <a:r>
              <a:rPr lang="pl-PL" sz="24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: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29DC3027-E7AF-441A-96E2-80F1788E4FF3}"/>
              </a:ext>
            </a:extLst>
          </p:cNvPr>
          <p:cNvSpPr/>
          <p:nvPr/>
        </p:nvSpPr>
        <p:spPr>
          <a:xfrm>
            <a:off x="5543550" y="3088476"/>
            <a:ext cx="572951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pl-PL" sz="2800" b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OFERUJEMY WSPARCIE MATERIALNE: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9A63EACE-62F4-40B0-9D52-91BDBD610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761" y="5827687"/>
            <a:ext cx="3053309" cy="64633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0" name="Prostokąt 9">
            <a:extLst>
              <a:ext uri="{FF2B5EF4-FFF2-40B4-BE49-F238E27FC236}">
                <a16:creationId xmlns:a16="http://schemas.microsoft.com/office/drawing/2014/main" id="{D6A0EABA-65CF-47FB-A920-DF3059254F9A}"/>
              </a:ext>
            </a:extLst>
          </p:cNvPr>
          <p:cNvSpPr/>
          <p:nvPr/>
        </p:nvSpPr>
        <p:spPr>
          <a:xfrm>
            <a:off x="416899" y="5827686"/>
            <a:ext cx="305330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36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www.unipt.pl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39CFE715-93D4-466E-A834-8DA59C53A3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185930"/>
            <a:ext cx="4348235" cy="28945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7669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500"/>
                            </p:stCondLst>
                            <p:childTnLst>
                              <p:par>
                                <p:cTn id="3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000"/>
                            </p:stCondLst>
                            <p:childTnLst>
                              <p:par>
                                <p:cTn id="4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6500"/>
                            </p:stCondLst>
                            <p:childTnLst>
                              <p:par>
                                <p:cTn id="56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500"/>
                            </p:stCondLst>
                            <p:childTnLst>
                              <p:par>
                                <p:cTn id="6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900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0"/>
                            </p:stCondLst>
                            <p:childTnLst>
                              <p:par>
                                <p:cTn id="8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38343444-E0A5-44FA-990D-5B1D865D5E6B}"/>
              </a:ext>
            </a:extLst>
          </p:cNvPr>
          <p:cNvSpPr txBox="1"/>
          <p:nvPr/>
        </p:nvSpPr>
        <p:spPr>
          <a:xfrm>
            <a:off x="4405745" y="2055135"/>
            <a:ext cx="7786255" cy="4355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pl-PL" sz="3600" b="1" dirty="0">
                <a:solidFill>
                  <a:schemeClr val="bg1"/>
                </a:solidFill>
              </a:rPr>
              <a:t>STUDENCKIE KOŁA NAUKOWE</a:t>
            </a:r>
          </a:p>
          <a:p>
            <a:pPr>
              <a:lnSpc>
                <a:spcPct val="130000"/>
              </a:lnSpc>
            </a:pPr>
            <a:r>
              <a:rPr lang="pl-PL" sz="3600" b="1" dirty="0">
                <a:solidFill>
                  <a:schemeClr val="bg1"/>
                </a:solidFill>
              </a:rPr>
              <a:t>SAMORZĄD STUDENCKI</a:t>
            </a:r>
          </a:p>
          <a:p>
            <a:pPr>
              <a:lnSpc>
                <a:spcPct val="130000"/>
              </a:lnSpc>
            </a:pPr>
            <a:r>
              <a:rPr lang="pl-PL" sz="3600" b="1" dirty="0">
                <a:solidFill>
                  <a:schemeClr val="bg1"/>
                </a:solidFill>
              </a:rPr>
              <a:t>TEATR „WYJŚCIE EWAKUACYJNE”</a:t>
            </a:r>
          </a:p>
          <a:p>
            <a:pPr>
              <a:lnSpc>
                <a:spcPct val="130000"/>
              </a:lnSpc>
            </a:pPr>
            <a:r>
              <a:rPr lang="pl-PL" sz="3600" b="1" dirty="0">
                <a:solidFill>
                  <a:schemeClr val="bg1"/>
                </a:solidFill>
              </a:rPr>
              <a:t>GALERIE: „FAKULTET 106” I „OKO”</a:t>
            </a:r>
          </a:p>
          <a:p>
            <a:pPr>
              <a:lnSpc>
                <a:spcPct val="130000"/>
              </a:lnSpc>
            </a:pPr>
            <a:r>
              <a:rPr lang="pl-PL" sz="3600" b="1" dirty="0">
                <a:solidFill>
                  <a:schemeClr val="bg1"/>
                </a:solidFill>
              </a:rPr>
              <a:t>AKADEMIA BEZPIECZNEJ PRZYSZŁOŚCI</a:t>
            </a:r>
          </a:p>
          <a:p>
            <a:pPr>
              <a:lnSpc>
                <a:spcPct val="130000"/>
              </a:lnSpc>
            </a:pPr>
            <a:r>
              <a:rPr lang="pl-PL" sz="3600" b="1" dirty="0">
                <a:solidFill>
                  <a:schemeClr val="bg1"/>
                </a:solidFill>
              </a:rPr>
              <a:t>SALA RZEMIOSŁ DAWNYCH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2F95DB33-C3BC-4AFA-98D2-1400147E6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0281" y="380831"/>
            <a:ext cx="2161398" cy="1521624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699C244-E2B7-4F0E-98F8-951FD3D73D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36889" y="2295524"/>
            <a:ext cx="553616" cy="359298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CB7B5117-6EE4-43FF-83E5-CEE55CCA67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36889" y="3019424"/>
            <a:ext cx="553616" cy="359298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8E1AF05-C5CB-413D-A67A-868B0CC693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36888" y="3728084"/>
            <a:ext cx="553616" cy="359298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AE4B5836-40E1-4A31-BBD5-83DA5CEDD4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36889" y="4451984"/>
            <a:ext cx="553616" cy="359298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4B2A5A6B-CE68-48C2-B68E-46235F1D14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36888" y="5160644"/>
            <a:ext cx="553616" cy="359298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FDADD7E2-CD61-40C7-8420-7F71FEEC7E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3836888" y="5885702"/>
            <a:ext cx="553616" cy="359298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34C63B8A-598C-4041-9525-AF055FF2CE2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49" y="152734"/>
            <a:ext cx="3124942" cy="65525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5D1A502B-D544-4855-BC6D-74D4756063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3174" y="803237"/>
            <a:ext cx="4710275" cy="106880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7" name="Prostokąt 16">
            <a:extLst>
              <a:ext uri="{FF2B5EF4-FFF2-40B4-BE49-F238E27FC236}">
                <a16:creationId xmlns:a16="http://schemas.microsoft.com/office/drawing/2014/main" id="{EA76CB14-E469-4BA9-ADB7-03E24D09F1AA}"/>
              </a:ext>
            </a:extLst>
          </p:cNvPr>
          <p:cNvSpPr/>
          <p:nvPr/>
        </p:nvSpPr>
        <p:spPr>
          <a:xfrm>
            <a:off x="3836887" y="803237"/>
            <a:ext cx="4892824" cy="10772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pl-PL" sz="3200" b="1" i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Dodatkowo uzupełnieniem oferty dydaktycznej są:</a:t>
            </a:r>
          </a:p>
        </p:txBody>
      </p:sp>
    </p:spTree>
    <p:extLst>
      <p:ext uri="{BB962C8B-B14F-4D97-AF65-F5344CB8AC3E}">
        <p14:creationId xmlns:p14="http://schemas.microsoft.com/office/powerpoint/2010/main" val="1007241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50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87F8781E-BC20-46A2-B9A9-A3FC52F71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7690"/>
            <a:ext cx="9268691" cy="283031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94347225-DA20-4B49-AEF3-A05781EBC5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156364" cy="4398649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F9F5A5F5-5D81-4E15-BCD5-B96352430E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016" y="3061854"/>
            <a:ext cx="3309096" cy="3796145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BEA33906-E702-40B9-AC61-89ED4B28F4E7}"/>
              </a:ext>
            </a:extLst>
          </p:cNvPr>
          <p:cNvSpPr txBox="1"/>
          <p:nvPr/>
        </p:nvSpPr>
        <p:spPr>
          <a:xfrm>
            <a:off x="1530927" y="4144237"/>
            <a:ext cx="6206836" cy="5025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600" b="1" dirty="0">
                <a:solidFill>
                  <a:schemeClr val="bg1"/>
                </a:solidFill>
              </a:rPr>
              <a:t>PIOTRKOWSKI UNIWERSYTET DZIECIĘCY UJK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BF60CDA5-44BF-4627-9A94-D7B718661F3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7098" y="3247306"/>
            <a:ext cx="6296802" cy="987863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4E7DF4E6-E628-49E6-93F9-A97C9E155390}"/>
              </a:ext>
            </a:extLst>
          </p:cNvPr>
          <p:cNvSpPr txBox="1"/>
          <p:nvPr/>
        </p:nvSpPr>
        <p:spPr>
          <a:xfrm>
            <a:off x="124691" y="4542906"/>
            <a:ext cx="87718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000" dirty="0">
                <a:solidFill>
                  <a:schemeClr val="bg1"/>
                </a:solidFill>
              </a:rPr>
              <a:t>Jest ofertą zajęć dydaktyczno-wychowawczych prowadzonych przez wykładowców Filii w Piotrkowie Trybunalskim, skierowaną do uczennic i uczniów szkół podstawowych. Zajęcia dydaktyczno-wychowawcze mają na celu stymulowanie (intelektualne, emocjonalne i społeczne) rozwoju dzieci w wieku 7 – 15 lat; stanowią one inspirację do twórczego myślenia, aktywnego odkrywania</a:t>
            </a:r>
            <a:br>
              <a:rPr lang="pl-PL" sz="2000" dirty="0">
                <a:solidFill>
                  <a:schemeClr val="bg1"/>
                </a:solidFill>
              </a:rPr>
            </a:br>
            <a:r>
              <a:rPr lang="pl-PL" sz="2000" dirty="0">
                <a:solidFill>
                  <a:schemeClr val="bg1"/>
                </a:solidFill>
              </a:rPr>
              <a:t>i interpretacji świata natury i kultury oraz odnajdywania i realizacji własnych marzeń, zainteresowań, a także pasji naukowych.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A112D97C-D649-4552-8B3A-9FCCA0FD50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4297" y="944700"/>
            <a:ext cx="7628627" cy="80556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6" name="Prostokąt 15">
            <a:extLst>
              <a:ext uri="{FF2B5EF4-FFF2-40B4-BE49-F238E27FC236}">
                <a16:creationId xmlns:a16="http://schemas.microsoft.com/office/drawing/2014/main" id="{FDBDF97B-D16E-4802-B874-B9E99540F00F}"/>
              </a:ext>
            </a:extLst>
          </p:cNvPr>
          <p:cNvSpPr/>
          <p:nvPr/>
        </p:nvSpPr>
        <p:spPr>
          <a:xfrm>
            <a:off x="4344296" y="1064648"/>
            <a:ext cx="762862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3200" b="1" i="1" dirty="0">
                <a:ln w="0"/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PIOTRKOWSKI UNIWERSYTET DZIECIĘCY UJK</a:t>
            </a:r>
          </a:p>
        </p:txBody>
      </p:sp>
    </p:spTree>
    <p:extLst>
      <p:ext uri="{BB962C8B-B14F-4D97-AF65-F5344CB8AC3E}">
        <p14:creationId xmlns:p14="http://schemas.microsoft.com/office/powerpoint/2010/main" val="3122319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>
            <a:extLst>
              <a:ext uri="{FF2B5EF4-FFF2-40B4-BE49-F238E27FC236}">
                <a16:creationId xmlns:a16="http://schemas.microsoft.com/office/drawing/2014/main" id="{C9A3B93C-F98B-4897-8ECA-A06C0F38BE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09" y="1011381"/>
            <a:ext cx="10825055" cy="552619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424C2AB6-F504-48D2-8B7B-E31D3D1842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509" y="149471"/>
            <a:ext cx="8622182" cy="71130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6" name="Prostokąt 15">
            <a:extLst>
              <a:ext uri="{FF2B5EF4-FFF2-40B4-BE49-F238E27FC236}">
                <a16:creationId xmlns:a16="http://schemas.microsoft.com/office/drawing/2014/main" id="{A14E9794-C8E2-4E62-9F19-C76DC0BEFEC8}"/>
              </a:ext>
            </a:extLst>
          </p:cNvPr>
          <p:cNvSpPr/>
          <p:nvPr/>
        </p:nvSpPr>
        <p:spPr>
          <a:xfrm>
            <a:off x="707917" y="31129"/>
            <a:ext cx="8499366" cy="89255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52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Jesteśmy zawsze blisko Ciebie!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2065B149-11E7-443F-98C1-F83D3A09B1FC}"/>
              </a:ext>
            </a:extLst>
          </p:cNvPr>
          <p:cNvSpPr/>
          <p:nvPr/>
        </p:nvSpPr>
        <p:spPr>
          <a:xfrm>
            <a:off x="9094435" y="1972240"/>
            <a:ext cx="2280147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DWORZEC</a:t>
            </a:r>
          </a:p>
          <a:p>
            <a:pPr algn="ctr"/>
            <a:r>
              <a:rPr lang="pl-PL" sz="28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PKP/PKS/BUS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81D0B497-3C4E-49F4-B7B7-A7FEE9C9E103}"/>
              </a:ext>
            </a:extLst>
          </p:cNvPr>
          <p:cNvSpPr/>
          <p:nvPr/>
        </p:nvSpPr>
        <p:spPr>
          <a:xfrm>
            <a:off x="5312979" y="3636757"/>
            <a:ext cx="3139128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RESTAURACJA</a:t>
            </a:r>
          </a:p>
          <a:p>
            <a:pPr algn="ctr"/>
            <a:r>
              <a:rPr lang="pl-PL" sz="24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SZYBKIEJ OBSŁUGI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8389B83C-115E-44EF-A419-60D21D4B4308}"/>
              </a:ext>
            </a:extLst>
          </p:cNvPr>
          <p:cNvSpPr/>
          <p:nvPr/>
        </p:nvSpPr>
        <p:spPr>
          <a:xfrm>
            <a:off x="720436" y="4312577"/>
            <a:ext cx="263869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DOM STUDENTA</a:t>
            </a: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B5AB020F-51EC-417D-B10A-AD3F5117ECCF}"/>
              </a:ext>
            </a:extLst>
          </p:cNvPr>
          <p:cNvSpPr/>
          <p:nvPr/>
        </p:nvSpPr>
        <p:spPr>
          <a:xfrm>
            <a:off x="3092490" y="3856834"/>
            <a:ext cx="263869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UNIWERSYTET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92A9F891-9379-4226-9400-E7A7FD4C6E6F}"/>
              </a:ext>
            </a:extLst>
          </p:cNvPr>
          <p:cNvSpPr/>
          <p:nvPr/>
        </p:nvSpPr>
        <p:spPr>
          <a:xfrm>
            <a:off x="646509" y="3333614"/>
            <a:ext cx="2638692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8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STOŁÓWKA</a:t>
            </a: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178B9819-77BE-49BD-A56C-89EF2425D592}"/>
              </a:ext>
            </a:extLst>
          </p:cNvPr>
          <p:cNvSpPr/>
          <p:nvPr/>
        </p:nvSpPr>
        <p:spPr>
          <a:xfrm>
            <a:off x="2446401" y="2030556"/>
            <a:ext cx="989163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KINO</a:t>
            </a: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C83D210D-B024-4577-B73B-53129A5026AF}"/>
              </a:ext>
            </a:extLst>
          </p:cNvPr>
          <p:cNvSpPr/>
          <p:nvPr/>
        </p:nvSpPr>
        <p:spPr>
          <a:xfrm>
            <a:off x="2446401" y="2445822"/>
            <a:ext cx="3055527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24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GALERIA HANDLOWA</a:t>
            </a:r>
          </a:p>
        </p:txBody>
      </p:sp>
      <p:sp>
        <p:nvSpPr>
          <p:cNvPr id="22" name="Prostokąt 21">
            <a:extLst>
              <a:ext uri="{FF2B5EF4-FFF2-40B4-BE49-F238E27FC236}">
                <a16:creationId xmlns:a16="http://schemas.microsoft.com/office/drawing/2014/main" id="{6BE2724E-8859-4418-A8AD-70C4274B149B}"/>
              </a:ext>
            </a:extLst>
          </p:cNvPr>
          <p:cNvSpPr/>
          <p:nvPr/>
        </p:nvSpPr>
        <p:spPr>
          <a:xfrm>
            <a:off x="5161415" y="2904526"/>
            <a:ext cx="344225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pl-PL" sz="3600" b="1" dirty="0">
                <a:ln w="19050">
                  <a:solidFill>
                    <a:schemeClr val="tx1"/>
                  </a:solidFill>
                </a:ln>
                <a:solidFill>
                  <a:schemeClr val="bg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TYLKO 1,1 KM!</a:t>
            </a:r>
          </a:p>
        </p:txBody>
      </p:sp>
      <p:pic>
        <p:nvPicPr>
          <p:cNvPr id="23" name="Obraz 22">
            <a:extLst>
              <a:ext uri="{FF2B5EF4-FFF2-40B4-BE49-F238E27FC236}">
                <a16:creationId xmlns:a16="http://schemas.microsoft.com/office/drawing/2014/main" id="{6B9CD135-E8C5-4C10-86F9-268AA31A77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1043" y="174444"/>
            <a:ext cx="927078" cy="652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82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75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8500"/>
                            </p:stCondLst>
                            <p:childTnLst>
                              <p:par>
                                <p:cTn id="5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3" grpId="0"/>
      <p:bldP spid="14" grpId="0"/>
      <p:bldP spid="15" grpId="0"/>
      <p:bldP spid="17" grpId="0"/>
      <p:bldP spid="19" grpId="0"/>
      <p:bldP spid="20" grpId="0"/>
      <p:bldP spid="21" grpId="0"/>
      <p:bldP spid="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id="{4D0682FB-4ECC-4B8C-B5A8-19A5F1E3A3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7974"/>
          <a:stretch/>
        </p:blipFill>
        <p:spPr>
          <a:xfrm>
            <a:off x="2535897" y="473488"/>
            <a:ext cx="7120206" cy="3769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DEBA798B-ED20-484B-BA20-7014466201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74" y="4377442"/>
            <a:ext cx="3990109" cy="2018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7CCA5A65-4FAD-47AB-88F5-4815C9EA22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4763" y="4365517"/>
            <a:ext cx="5067439" cy="20189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B805D8A2-6E97-4347-9FB2-5B710BB25AF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0836" y="4377442"/>
            <a:ext cx="2581773" cy="20070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117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6323</TotalTime>
  <Words>1749</Words>
  <Application>Microsoft Office PowerPoint</Application>
  <PresentationFormat>Panoramiczny</PresentationFormat>
  <Paragraphs>224</Paragraphs>
  <Slides>22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Monotype Corsiva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Maciej Szołtysik</dc:creator>
  <cp:lastModifiedBy>Maciej Szołtysik</cp:lastModifiedBy>
  <cp:revision>242</cp:revision>
  <dcterms:created xsi:type="dcterms:W3CDTF">2021-03-21T21:01:04Z</dcterms:created>
  <dcterms:modified xsi:type="dcterms:W3CDTF">2021-03-29T00:39:35Z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13388237</vt:lpwstr>
  </property>
  <property fmtid="{D5CDD505-2E9C-101B-9397-08002B2CF9AE}" name="NXPowerLiteSettings" pid="3">
    <vt:lpwstr>C700052003A000</vt:lpwstr>
  </property>
  <property fmtid="{D5CDD505-2E9C-101B-9397-08002B2CF9AE}" name="NXPowerLiteVersion" pid="4">
    <vt:lpwstr>D9.0.4</vt:lpwstr>
  </property>
</Properties>
</file>