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8" r:id="rId4"/>
    <p:sldId id="259" r:id="rId5"/>
    <p:sldId id="263" r:id="rId6"/>
    <p:sldId id="260" r:id="rId7"/>
    <p:sldId id="264" r:id="rId8"/>
    <p:sldId id="265" r:id="rId9"/>
    <p:sldId id="266" r:id="rId10"/>
    <p:sldId id="262" r:id="rId11"/>
    <p:sldId id="257" r:id="rId12"/>
    <p:sldId id="272" r:id="rId13"/>
    <p:sldId id="267" r:id="rId14"/>
    <p:sldId id="261" r:id="rId15"/>
    <p:sldId id="269" r:id="rId16"/>
    <p:sldId id="270" r:id="rId17"/>
    <p:sldId id="271"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AAD7583-FB39-46EB-8A86-8EFE6B471AD9}" type="datetimeFigureOut">
              <a:rPr lang="pl-PL" smtClean="0"/>
              <a:pPr/>
              <a:t>2015-01-30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F173AF-FA4C-4A38-B7A9-B781138FFBF8}"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AAD7583-FB39-46EB-8A86-8EFE6B471AD9}" type="datetimeFigureOut">
              <a:rPr lang="pl-PL" smtClean="0"/>
              <a:pPr/>
              <a:t>2015-01-30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F173AF-FA4C-4A38-B7A9-B781138FFBF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AAD7583-FB39-46EB-8A86-8EFE6B471AD9}" type="datetimeFigureOut">
              <a:rPr lang="pl-PL" smtClean="0"/>
              <a:pPr/>
              <a:t>2015-01-30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F173AF-FA4C-4A38-B7A9-B781138FFBF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AAD7583-FB39-46EB-8A86-8EFE6B471AD9}" type="datetimeFigureOut">
              <a:rPr lang="pl-PL" smtClean="0"/>
              <a:pPr/>
              <a:t>2015-01-30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F173AF-FA4C-4A38-B7A9-B781138FFBF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AAD7583-FB39-46EB-8A86-8EFE6B471AD9}" type="datetimeFigureOut">
              <a:rPr lang="pl-PL" smtClean="0"/>
              <a:pPr/>
              <a:t>2015-01-30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CF173AF-FA4C-4A38-B7A9-B781138FFBF8}"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AAD7583-FB39-46EB-8A86-8EFE6B471AD9}" type="datetimeFigureOut">
              <a:rPr lang="pl-PL" smtClean="0"/>
              <a:pPr/>
              <a:t>2015-01-30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CF173AF-FA4C-4A38-B7A9-B781138FFBF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AAD7583-FB39-46EB-8A86-8EFE6B471AD9}" type="datetimeFigureOut">
              <a:rPr lang="pl-PL" smtClean="0"/>
              <a:pPr/>
              <a:t>2015-01-30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ECF173AF-FA4C-4A38-B7A9-B781138FFBF8}"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AAD7583-FB39-46EB-8A86-8EFE6B471AD9}" type="datetimeFigureOut">
              <a:rPr lang="pl-PL" smtClean="0"/>
              <a:pPr/>
              <a:t>2015-01-30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ECF173AF-FA4C-4A38-B7A9-B781138FFBF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AAD7583-FB39-46EB-8A86-8EFE6B471AD9}" type="datetimeFigureOut">
              <a:rPr lang="pl-PL" smtClean="0"/>
              <a:pPr/>
              <a:t>2015-01-30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ECF173AF-FA4C-4A38-B7A9-B781138FFBF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AAD7583-FB39-46EB-8A86-8EFE6B471AD9}" type="datetimeFigureOut">
              <a:rPr lang="pl-PL" smtClean="0"/>
              <a:pPr/>
              <a:t>2015-01-30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CF173AF-FA4C-4A38-B7A9-B781138FFBF8}"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AAD7583-FB39-46EB-8A86-8EFE6B471AD9}" type="datetimeFigureOut">
              <a:rPr lang="pl-PL" smtClean="0"/>
              <a:pPr/>
              <a:t>2015-01-30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CF173AF-FA4C-4A38-B7A9-B781138FFBF8}"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D7583-FB39-46EB-8A86-8EFE6B471AD9}" type="datetimeFigureOut">
              <a:rPr lang="pl-PL" smtClean="0"/>
              <a:pPr/>
              <a:t>2015-01-30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F173AF-FA4C-4A38-B7A9-B781138FFBF8}"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dirty="0" smtClean="0"/>
              <a:t>Typ użytku zielonego: łąka trwała, położona na glebie torfowo – murszowej w siedlisku posusznym w rejonie nadmorskim.</a:t>
            </a:r>
            <a:endParaRPr lang="pl-PL" dirty="0"/>
          </a:p>
        </p:txBody>
      </p:sp>
      <p:sp>
        <p:nvSpPr>
          <p:cNvPr id="3" name="Podtytuł 2"/>
          <p:cNvSpPr>
            <a:spLocks noGrp="1"/>
          </p:cNvSpPr>
          <p:nvPr>
            <p:ph type="subTitle" idx="1"/>
          </p:nvPr>
        </p:nvSpPr>
        <p:spPr>
          <a:xfrm>
            <a:off x="785786" y="4572008"/>
            <a:ext cx="7643866" cy="1752600"/>
          </a:xfrm>
        </p:spPr>
        <p:txBody>
          <a:bodyPr/>
          <a:lstStyle/>
          <a:p>
            <a:r>
              <a:rPr lang="pl-PL" dirty="0"/>
              <a:t>Wykonał: Bogdan </a:t>
            </a:r>
            <a:r>
              <a:rPr lang="pl-PL" dirty="0" err="1"/>
              <a:t>Ściegliński</a:t>
            </a:r>
            <a:r>
              <a:rPr lang="pl-PL" dirty="0" smtClean="0"/>
              <a:t>,</a:t>
            </a:r>
          </a:p>
          <a:p>
            <a:r>
              <a:rPr lang="pl-PL" dirty="0" smtClean="0"/>
              <a:t>  II </a:t>
            </a:r>
            <a:r>
              <a:rPr lang="pl-PL" dirty="0"/>
              <a:t>rok mgr, </a:t>
            </a:r>
            <a:r>
              <a:rPr lang="pl-PL" dirty="0" err="1"/>
              <a:t>sem</a:t>
            </a:r>
            <a:r>
              <a:rPr lang="pl-PL" dirty="0"/>
              <a:t> </a:t>
            </a:r>
            <a:r>
              <a:rPr lang="pl-PL" dirty="0" smtClean="0"/>
              <a:t>3</a:t>
            </a:r>
            <a:endParaRPr lang="pl-PL" dirty="0"/>
          </a:p>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285728"/>
            <a:ext cx="9144000" cy="5840435"/>
          </a:xfrm>
          <a:solidFill>
            <a:schemeClr val="accent3">
              <a:lumMod val="75000"/>
            </a:schemeClr>
          </a:solidFill>
        </p:spPr>
        <p:txBody>
          <a:bodyPr>
            <a:normAutofit fontScale="85000" lnSpcReduction="20000"/>
          </a:bodyPr>
          <a:lstStyle/>
          <a:p>
            <a:pPr>
              <a:buNone/>
            </a:pPr>
            <a:r>
              <a:rPr lang="pl-PL" sz="5700" b="1" dirty="0" smtClean="0"/>
              <a:t>	Dobór </a:t>
            </a:r>
            <a:r>
              <a:rPr lang="pl-PL" sz="5700" b="1" dirty="0"/>
              <a:t>mieszanki</a:t>
            </a:r>
            <a:r>
              <a:rPr lang="pl-PL" sz="5700" b="1" dirty="0" smtClean="0"/>
              <a:t>:</a:t>
            </a:r>
          </a:p>
          <a:p>
            <a:pPr>
              <a:buNone/>
            </a:pPr>
            <a:endParaRPr lang="pl-PL" sz="5700" b="1" dirty="0"/>
          </a:p>
          <a:p>
            <a:pPr algn="just">
              <a:buNone/>
            </a:pPr>
            <a:r>
              <a:rPr lang="pl-PL" dirty="0" smtClean="0"/>
              <a:t>	Poddany </a:t>
            </a:r>
            <a:r>
              <a:rPr lang="pl-PL" dirty="0"/>
              <a:t>renowacji UZ będzie spełniał rolę wieloletniego użytku kośno – pastwiskowego, zatem do podsiewu zastosujemy następujący udział procentowy składników z poszczególnych grup roślin:</a:t>
            </a:r>
          </a:p>
          <a:p>
            <a:pPr>
              <a:buNone/>
            </a:pPr>
            <a:r>
              <a:rPr lang="pl-PL" dirty="0" smtClean="0"/>
              <a:t>	</a:t>
            </a:r>
            <a:r>
              <a:rPr lang="pl-PL" dirty="0"/>
              <a:t>	- trawy wysokie			</a:t>
            </a:r>
            <a:r>
              <a:rPr lang="pl-PL" dirty="0" smtClean="0"/>
              <a:t>30- 50   [%]</a:t>
            </a:r>
            <a:endParaRPr lang="pl-PL" dirty="0"/>
          </a:p>
          <a:p>
            <a:pPr>
              <a:buNone/>
            </a:pPr>
            <a:r>
              <a:rPr lang="pl-PL" dirty="0" smtClean="0"/>
              <a:t>	</a:t>
            </a:r>
            <a:r>
              <a:rPr lang="pl-PL" dirty="0"/>
              <a:t>	- trawy niskie i średnie 		</a:t>
            </a:r>
            <a:r>
              <a:rPr lang="pl-PL" dirty="0" smtClean="0"/>
              <a:t>30 </a:t>
            </a:r>
            <a:r>
              <a:rPr lang="pl-PL" dirty="0"/>
              <a:t>– </a:t>
            </a:r>
            <a:r>
              <a:rPr lang="pl-PL" dirty="0" smtClean="0"/>
              <a:t>50 [%]</a:t>
            </a:r>
            <a:endParaRPr lang="pl-PL" dirty="0"/>
          </a:p>
          <a:p>
            <a:pPr>
              <a:buNone/>
            </a:pPr>
            <a:r>
              <a:rPr lang="pl-PL" dirty="0" smtClean="0"/>
              <a:t>	</a:t>
            </a:r>
            <a:r>
              <a:rPr lang="pl-PL" dirty="0"/>
              <a:t>	- rośliny motylkowe			15- </a:t>
            </a:r>
            <a:r>
              <a:rPr lang="pl-PL" dirty="0" smtClean="0"/>
              <a:t>20   [%]</a:t>
            </a:r>
            <a:endParaRPr lang="pl-PL" dirty="0"/>
          </a:p>
          <a:p>
            <a:pPr algn="just">
              <a:buNone/>
            </a:pPr>
            <a:r>
              <a:rPr lang="pl-PL" dirty="0" smtClean="0"/>
              <a:t>	Do </a:t>
            </a:r>
            <a:r>
              <a:rPr lang="pl-PL" dirty="0"/>
              <a:t>podsiewu nadają się gatunki traw łatwo kiełkujące i szybko rosnące po zasiewie. Z gatunków traw najbardziej przydatne są: życica trwała i wielokwiatowa, kupkówka pospolita, kostrzewa łąkowa; a z motylkowatych: koniczyna biała, łąkowa, białoróżowa.</a:t>
            </a:r>
          </a:p>
          <a:p>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500034" y="857232"/>
          <a:ext cx="8229600" cy="5664886"/>
        </p:xfrm>
        <a:graphic>
          <a:graphicData uri="http://schemas.openxmlformats.org/drawingml/2006/table">
            <a:tbl>
              <a:tblPr firstRow="1" bandRow="1">
                <a:tableStyleId>{5C22544A-7EE6-4342-B048-85BDC9FD1C3A}</a:tableStyleId>
              </a:tblPr>
              <a:tblGrid>
                <a:gridCol w="4114800"/>
                <a:gridCol w="4114800"/>
              </a:tblGrid>
              <a:tr h="441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b="1" kern="1200" dirty="0" smtClean="0">
                          <a:solidFill>
                            <a:schemeClr val="lt1"/>
                          </a:solidFill>
                          <a:latin typeface="+mn-lt"/>
                          <a:ea typeface="+mn-ea"/>
                          <a:cs typeface="+mn-cs"/>
                        </a:rPr>
                        <a:t>Zalecany skład mieszanki: </a:t>
                      </a:r>
                    </a:p>
                  </a:txBody>
                  <a:tcPr/>
                </a:tc>
                <a:tc>
                  <a:txBody>
                    <a:bodyPr/>
                    <a:lstStyle/>
                    <a:p>
                      <a:endParaRPr lang="pl-PL" dirty="0"/>
                    </a:p>
                  </a:txBody>
                  <a:tcPr/>
                </a:tc>
              </a:tr>
              <a:tr h="17676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latin typeface="+mn-lt"/>
                          <a:ea typeface="+mn-ea"/>
                          <a:cs typeface="+mn-cs"/>
                        </a:rPr>
                        <a:t>kupkówka pospolita     –  10%,   [I]</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latin typeface="+mn-lt"/>
                          <a:ea typeface="+mn-ea"/>
                          <a:cs typeface="+mn-cs"/>
                        </a:rPr>
                        <a:t>kostrzewa łąkowa –         15%,  [III]</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latin typeface="+mn-lt"/>
                          <a:ea typeface="+mn-ea"/>
                          <a:cs typeface="+mn-cs"/>
                        </a:rPr>
                        <a:t>rajgras wyniosły –            10%, </a:t>
                      </a:r>
                      <a:r>
                        <a:rPr lang="pl-PL" sz="1800" kern="1200" baseline="0" dirty="0" smtClean="0">
                          <a:solidFill>
                            <a:schemeClr val="dk1"/>
                          </a:solidFill>
                          <a:latin typeface="+mn-lt"/>
                          <a:ea typeface="+mn-ea"/>
                          <a:cs typeface="+mn-cs"/>
                        </a:rPr>
                        <a:t>  </a:t>
                      </a:r>
                      <a:r>
                        <a:rPr lang="pl-PL" sz="1800" kern="1200" dirty="0" smtClean="0">
                          <a:solidFill>
                            <a:schemeClr val="dk1"/>
                          </a:solidFill>
                          <a:latin typeface="+mn-lt"/>
                          <a:ea typeface="+mn-ea"/>
                          <a:cs typeface="+mn-cs"/>
                        </a:rPr>
                        <a:t>[I]</a:t>
                      </a:r>
                    </a:p>
                    <a:p>
                      <a:pPr marL="0" marR="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latin typeface="+mn-lt"/>
                          <a:ea typeface="+mn-ea"/>
                          <a:cs typeface="+mn-cs"/>
                        </a:rPr>
                        <a:t>tymotka łąkowa –            15% 	  [III]</a:t>
                      </a:r>
                    </a:p>
                  </a:txBody>
                  <a:tcPr/>
                </a:tc>
                <a:tc>
                  <a:txBody>
                    <a:bodyPr/>
                    <a:lstStyle/>
                    <a:p>
                      <a:pPr algn="ctr"/>
                      <a:r>
                        <a:rPr lang="pl-PL" sz="1800" kern="1200" dirty="0" smtClean="0">
                          <a:solidFill>
                            <a:schemeClr val="dk1"/>
                          </a:solidFill>
                          <a:latin typeface="+mn-lt"/>
                          <a:ea typeface="+mn-ea"/>
                          <a:cs typeface="+mn-cs"/>
                        </a:rPr>
                        <a:t>[ trawy wysokie, dobrej wartości – 50% ]</a:t>
                      </a:r>
                      <a:endParaRPr lang="pl-PL" dirty="0"/>
                    </a:p>
                  </a:txBody>
                  <a:tcPr anchor="ctr"/>
                </a:tc>
              </a:tr>
              <a:tr h="1104764">
                <a:tc>
                  <a:txBody>
                    <a:bodyPr/>
                    <a:lstStyle/>
                    <a:p>
                      <a:r>
                        <a:rPr lang="pl-PL" sz="1800" kern="1200" dirty="0" smtClean="0">
                          <a:solidFill>
                            <a:schemeClr val="dk1"/>
                          </a:solidFill>
                          <a:latin typeface="+mn-lt"/>
                          <a:ea typeface="+mn-ea"/>
                          <a:cs typeface="+mn-cs"/>
                        </a:rPr>
                        <a:t>życica trwała  [</a:t>
                      </a:r>
                      <a:r>
                        <a:rPr lang="pl-PL" sz="1800" kern="1200" dirty="0" err="1" smtClean="0">
                          <a:solidFill>
                            <a:schemeClr val="dk1"/>
                          </a:solidFill>
                          <a:latin typeface="+mn-lt"/>
                          <a:ea typeface="+mn-ea"/>
                          <a:cs typeface="+mn-cs"/>
                        </a:rPr>
                        <a:t>rozł</a:t>
                      </a:r>
                      <a:r>
                        <a:rPr lang="pl-PL" sz="1800" kern="1200" dirty="0" smtClean="0">
                          <a:solidFill>
                            <a:schemeClr val="dk1"/>
                          </a:solidFill>
                          <a:latin typeface="+mn-lt"/>
                          <a:ea typeface="+mn-ea"/>
                          <a:cs typeface="+mn-cs"/>
                        </a:rPr>
                        <a:t>.]–            20%,	[I]</a:t>
                      </a:r>
                    </a:p>
                    <a:p>
                      <a:r>
                        <a:rPr lang="pl-PL" sz="1800" kern="1200" dirty="0" smtClean="0">
                          <a:solidFill>
                            <a:schemeClr val="dk1"/>
                          </a:solidFill>
                          <a:latin typeface="+mn-lt"/>
                          <a:ea typeface="+mn-ea"/>
                          <a:cs typeface="+mn-cs"/>
                        </a:rPr>
                        <a:t>kostrzewa czerwona –          15%, 	[II]</a:t>
                      </a:r>
                    </a:p>
                    <a:p>
                      <a:endParaRPr lang="pl-PL" sz="1800" kern="1200" dirty="0" smtClean="0">
                        <a:solidFill>
                          <a:schemeClr val="dk1"/>
                        </a:solidFill>
                        <a:latin typeface="+mn-lt"/>
                        <a:ea typeface="+mn-ea"/>
                        <a:cs typeface="+mn-cs"/>
                      </a:endParaRPr>
                    </a:p>
                  </a:txBody>
                  <a:tcPr/>
                </a:tc>
                <a:tc>
                  <a:txBody>
                    <a:bodyPr/>
                    <a:lstStyle/>
                    <a:p>
                      <a:r>
                        <a:rPr lang="pl-PL" sz="1800" kern="1200" dirty="0" smtClean="0">
                          <a:solidFill>
                            <a:schemeClr val="dk1"/>
                          </a:solidFill>
                          <a:latin typeface="+mn-lt"/>
                          <a:ea typeface="+mn-ea"/>
                          <a:cs typeface="+mn-cs"/>
                        </a:rPr>
                        <a:t>[ trawy średniowysokie dobrej wartości – 35%], </a:t>
                      </a:r>
                      <a:endParaRPr lang="pl-PL" dirty="0"/>
                    </a:p>
                  </a:txBody>
                  <a:tcPr/>
                </a:tc>
              </a:tr>
              <a:tr h="1436193">
                <a:tc>
                  <a:txBody>
                    <a:bodyPr/>
                    <a:lstStyle/>
                    <a:p>
                      <a:endParaRPr lang="pl-PL" sz="1800" kern="1200" dirty="0" smtClean="0">
                        <a:solidFill>
                          <a:schemeClr val="dk1"/>
                        </a:solidFill>
                        <a:latin typeface="+mn-lt"/>
                        <a:ea typeface="+mn-ea"/>
                        <a:cs typeface="+mn-cs"/>
                      </a:endParaRPr>
                    </a:p>
                    <a:p>
                      <a:r>
                        <a:rPr lang="pl-PL" sz="1800" kern="1200" dirty="0" smtClean="0">
                          <a:solidFill>
                            <a:schemeClr val="dk1"/>
                          </a:solidFill>
                          <a:latin typeface="+mn-lt"/>
                          <a:ea typeface="+mn-ea"/>
                          <a:cs typeface="+mn-cs"/>
                        </a:rPr>
                        <a:t>Lucerna</a:t>
                      </a:r>
                      <a:r>
                        <a:rPr lang="pl-PL" sz="1800" kern="1200" baseline="0" dirty="0" smtClean="0">
                          <a:solidFill>
                            <a:schemeClr val="dk1"/>
                          </a:solidFill>
                          <a:latin typeface="+mn-lt"/>
                          <a:ea typeface="+mn-ea"/>
                          <a:cs typeface="+mn-cs"/>
                        </a:rPr>
                        <a:t> nerkowata </a:t>
                      </a:r>
                      <a:r>
                        <a:rPr lang="pl-PL" sz="1800" kern="1200" baseline="0" smtClean="0">
                          <a:solidFill>
                            <a:schemeClr val="dk1"/>
                          </a:solidFill>
                          <a:latin typeface="+mn-lt"/>
                          <a:ea typeface="+mn-ea"/>
                          <a:cs typeface="+mn-cs"/>
                        </a:rPr>
                        <a:t>– 5 %      </a:t>
                      </a:r>
                      <a:r>
                        <a:rPr lang="pl-PL" sz="1800" kern="1200" baseline="0" dirty="0" smtClean="0">
                          <a:solidFill>
                            <a:schemeClr val="dk1"/>
                          </a:solidFill>
                          <a:latin typeface="+mn-lt"/>
                          <a:ea typeface="+mn-ea"/>
                          <a:cs typeface="+mn-cs"/>
                        </a:rPr>
                        <a:t>[I]</a:t>
                      </a:r>
                      <a:endParaRPr lang="pl-PL" sz="1800" kern="1200" dirty="0" smtClean="0">
                        <a:solidFill>
                          <a:schemeClr val="dk1"/>
                        </a:solidFill>
                        <a:latin typeface="+mn-lt"/>
                        <a:ea typeface="+mn-ea"/>
                        <a:cs typeface="+mn-cs"/>
                      </a:endParaRPr>
                    </a:p>
                    <a:p>
                      <a:r>
                        <a:rPr lang="pl-PL" sz="1800" kern="1200" dirty="0" smtClean="0">
                          <a:solidFill>
                            <a:schemeClr val="dk1"/>
                          </a:solidFill>
                          <a:latin typeface="+mn-lt"/>
                          <a:ea typeface="+mn-ea"/>
                          <a:cs typeface="+mn-cs"/>
                        </a:rPr>
                        <a:t>koniczyna biała –   5%,	[III]</a:t>
                      </a:r>
                    </a:p>
                    <a:p>
                      <a:r>
                        <a:rPr lang="pl-PL" sz="1800" kern="1200" dirty="0" smtClean="0">
                          <a:solidFill>
                            <a:schemeClr val="dk1"/>
                          </a:solidFill>
                          <a:latin typeface="+mn-lt"/>
                          <a:ea typeface="+mn-ea"/>
                          <a:cs typeface="+mn-cs"/>
                        </a:rPr>
                        <a:t>komonica zwyczajna –     5%,	[II]	</a:t>
                      </a:r>
                    </a:p>
                  </a:txBody>
                  <a:tcPr/>
                </a:tc>
                <a:tc>
                  <a:txBody>
                    <a:bodyPr/>
                    <a:lstStyle/>
                    <a:p>
                      <a:r>
                        <a:rPr lang="pl-PL" sz="1800" kern="1200" dirty="0" smtClean="0">
                          <a:solidFill>
                            <a:schemeClr val="dk1"/>
                          </a:solidFill>
                          <a:latin typeface="+mn-lt"/>
                          <a:ea typeface="+mn-ea"/>
                          <a:cs typeface="+mn-cs"/>
                        </a:rPr>
                        <a:t>[ motylkowe – 20%].</a:t>
                      </a:r>
                      <a:endParaRPr lang="pl-PL" dirty="0"/>
                    </a:p>
                  </a:txBody>
                  <a:tcPr/>
                </a:tc>
              </a:tr>
              <a:tr h="63912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kern="1200" dirty="0" smtClean="0">
                          <a:solidFill>
                            <a:schemeClr val="dk1"/>
                          </a:solidFill>
                          <a:latin typeface="+mn-lt"/>
                          <a:ea typeface="+mn-ea"/>
                          <a:cs typeface="+mn-cs"/>
                        </a:rPr>
                        <a:t>-  [ ] – grupa konkurencyjności, co oznacza: I głuszy II i III, II głuszy III, </a:t>
                      </a:r>
                      <a:r>
                        <a:rPr lang="pl-PL" sz="1800" kern="1200" dirty="0" err="1" smtClean="0">
                          <a:solidFill>
                            <a:schemeClr val="dk1"/>
                          </a:solidFill>
                          <a:latin typeface="+mn-lt"/>
                          <a:ea typeface="+mn-ea"/>
                          <a:cs typeface="+mn-cs"/>
                        </a:rPr>
                        <a:t>III</a:t>
                      </a:r>
                      <a:r>
                        <a:rPr lang="pl-PL" sz="1800" kern="1200" dirty="0" smtClean="0">
                          <a:solidFill>
                            <a:schemeClr val="dk1"/>
                          </a:solidFill>
                          <a:latin typeface="+mn-lt"/>
                          <a:ea typeface="+mn-ea"/>
                          <a:cs typeface="+mn-cs"/>
                        </a:rPr>
                        <a:t> – mało konkurencyjny wobec I </a:t>
                      </a:r>
                      <a:r>
                        <a:rPr lang="pl-PL" sz="1800" kern="1200" dirty="0" err="1" smtClean="0">
                          <a:solidFill>
                            <a:schemeClr val="dk1"/>
                          </a:solidFill>
                          <a:latin typeface="+mn-lt"/>
                          <a:ea typeface="+mn-ea"/>
                          <a:cs typeface="+mn-cs"/>
                        </a:rPr>
                        <a:t>i</a:t>
                      </a:r>
                      <a:r>
                        <a:rPr lang="pl-PL" sz="1800" kern="1200" dirty="0" smtClean="0">
                          <a:solidFill>
                            <a:schemeClr val="dk1"/>
                          </a:solidFill>
                          <a:latin typeface="+mn-lt"/>
                          <a:ea typeface="+mn-ea"/>
                          <a:cs typeface="+mn-cs"/>
                        </a:rPr>
                        <a:t> II.	</a:t>
                      </a:r>
                    </a:p>
                    <a:p>
                      <a:endParaRPr lang="pl-PL" dirty="0"/>
                    </a:p>
                  </a:txBody>
                  <a:tcPr/>
                </a:tc>
                <a:tc hMerge="1">
                  <a:txBody>
                    <a:bodyPr/>
                    <a:lstStyle/>
                    <a:p>
                      <a:endParaRPr lang="pl-PL"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pPr lvl="0"/>
            <a:r>
              <a:rPr lang="pl-PL" sz="3100" dirty="0" smtClean="0">
                <a:solidFill>
                  <a:schemeClr val="dk1"/>
                </a:solidFill>
              </a:rPr>
              <a:t/>
            </a:r>
            <a:br>
              <a:rPr lang="pl-PL" sz="3100" dirty="0" smtClean="0">
                <a:solidFill>
                  <a:schemeClr val="dk1"/>
                </a:solidFill>
              </a:rPr>
            </a:br>
            <a:r>
              <a:rPr lang="pl-PL" sz="3100" dirty="0" smtClean="0">
                <a:solidFill>
                  <a:schemeClr val="dk1"/>
                </a:solidFill>
              </a:rPr>
              <a:t>Grupy </a:t>
            </a:r>
            <a:r>
              <a:rPr lang="pl-PL" sz="3100" dirty="0" smtClean="0">
                <a:solidFill>
                  <a:schemeClr val="dk1"/>
                </a:solidFill>
              </a:rPr>
              <a:t>konkurencyjności, co oznacza: I głuszy II i </a:t>
            </a:r>
            <a:r>
              <a:rPr lang="pl-PL" sz="3100" dirty="0" smtClean="0">
                <a:solidFill>
                  <a:schemeClr val="dk1"/>
                </a:solidFill>
              </a:rPr>
              <a:t>III;        </a:t>
            </a:r>
            <a:r>
              <a:rPr lang="pl-PL" sz="3100" dirty="0" smtClean="0">
                <a:solidFill>
                  <a:schemeClr val="dk1"/>
                </a:solidFill>
              </a:rPr>
              <a:t>II głuszy </a:t>
            </a:r>
            <a:r>
              <a:rPr lang="pl-PL" sz="3100" dirty="0" smtClean="0">
                <a:solidFill>
                  <a:schemeClr val="dk1"/>
                </a:solidFill>
              </a:rPr>
              <a:t>III;  </a:t>
            </a:r>
            <a:r>
              <a:rPr lang="pl-PL" sz="3100" dirty="0" smtClean="0">
                <a:solidFill>
                  <a:schemeClr val="dk1"/>
                </a:solidFill>
              </a:rPr>
              <a:t>III</a:t>
            </a:r>
            <a:r>
              <a:rPr lang="pl-PL" sz="3100" dirty="0" smtClean="0">
                <a:solidFill>
                  <a:schemeClr val="dk1"/>
                </a:solidFill>
              </a:rPr>
              <a:t> – mało konkurencyjny wobec I </a:t>
            </a:r>
            <a:r>
              <a:rPr lang="pl-PL" sz="3100" dirty="0" err="1" smtClean="0">
                <a:solidFill>
                  <a:schemeClr val="dk1"/>
                </a:solidFill>
              </a:rPr>
              <a:t>i</a:t>
            </a:r>
            <a:r>
              <a:rPr lang="pl-PL" sz="3100" dirty="0" smtClean="0">
                <a:solidFill>
                  <a:schemeClr val="dk1"/>
                </a:solidFill>
              </a:rPr>
              <a:t> </a:t>
            </a:r>
            <a:r>
              <a:rPr lang="pl-PL" sz="3100" dirty="0" smtClean="0">
                <a:solidFill>
                  <a:schemeClr val="dk1"/>
                </a:solidFill>
              </a:rPr>
              <a:t>II.	</a:t>
            </a:r>
            <a:r>
              <a:rPr lang="pl-PL" dirty="0" smtClean="0">
                <a:solidFill>
                  <a:schemeClr val="dk1"/>
                </a:solidFill>
              </a:rPr>
              <a:t/>
            </a:r>
            <a:br>
              <a:rPr lang="pl-PL" dirty="0" smtClean="0">
                <a:solidFill>
                  <a:schemeClr val="dk1"/>
                </a:solidFill>
              </a:rPr>
            </a:br>
            <a:endParaRPr lang="pl-PL" dirty="0"/>
          </a:p>
        </p:txBody>
      </p:sp>
      <p:sp>
        <p:nvSpPr>
          <p:cNvPr id="3" name="Symbol zastępczy zawartości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r>
              <a:rPr lang="pl-PL" dirty="0" smtClean="0"/>
              <a:t>I grupa np.: życica trwała, kupkówka pospolita, rajgras wyniosły, lucerna, koniczyna ł.</a:t>
            </a:r>
          </a:p>
          <a:p>
            <a:r>
              <a:rPr lang="pl-PL" dirty="0" smtClean="0"/>
              <a:t>II grupa np.: wyczyniec łąkowy, kostrzewa trzcinowa, stokłosa bezostna, kostrzewa czerwona, komonica zw.</a:t>
            </a:r>
          </a:p>
          <a:p>
            <a:r>
              <a:rPr lang="pl-PL" dirty="0" smtClean="0"/>
              <a:t>III grupa np.: mozga </a:t>
            </a:r>
            <a:r>
              <a:rPr lang="pl-PL" dirty="0" err="1" smtClean="0"/>
              <a:t>trzc</a:t>
            </a:r>
            <a:r>
              <a:rPr lang="pl-PL" dirty="0" smtClean="0"/>
              <a:t>., kostrzewa ł., tymotka ł., mietlica biaława, wiechlina ł., koniczyna </a:t>
            </a:r>
            <a:r>
              <a:rPr lang="pl-PL" dirty="0" err="1" smtClean="0"/>
              <a:t>b-r</a:t>
            </a:r>
            <a:r>
              <a:rPr lang="pl-PL" dirty="0" smtClean="0"/>
              <a:t>, koniczyna biała;</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357166"/>
            <a:ext cx="8643966" cy="6286544"/>
          </a:xfrm>
        </p:spPr>
        <p:txBody>
          <a:bodyPr>
            <a:normAutofit fontScale="85000" lnSpcReduction="20000"/>
          </a:bodyPr>
          <a:lstStyle/>
          <a:p>
            <a:pPr>
              <a:buNone/>
            </a:pPr>
            <a:r>
              <a:rPr lang="pl-PL" dirty="0" smtClean="0"/>
              <a:t>	Ważne jest by spośród podanych gatunków wyselekcjonować określone odmiany, które mają często ukierunkowane przeznaczenie np. większa odporność na susze, wczesność plonowania i wysokość plonu, konkurencyjność [3 grupy konkurencyjności]. Zastosowana mieszanka zawiera aż 12 gatunków co może stanowić pewną trudność w jej skompletowaniu. Obecnie dąży się do upraszczania gatunkowego 5 – 8 gatunków traw i motylkowych, a nawet uproszczone  do 2 – 3 gatunków z przeznaczeniem na krótkotrwałe UZ [ważny dobór odmian].</a:t>
            </a:r>
          </a:p>
          <a:p>
            <a:endParaRPr lang="pl-PL" dirty="0" smtClean="0"/>
          </a:p>
          <a:p>
            <a:pPr>
              <a:buNone/>
            </a:pPr>
            <a:r>
              <a:rPr lang="pl-PL" dirty="0" smtClean="0"/>
              <a:t>	Norma wysiewu  [ilość </a:t>
            </a:r>
            <a:r>
              <a:rPr lang="pl-PL" dirty="0" smtClean="0"/>
              <a:t>wysiewu</a:t>
            </a:r>
            <a:r>
              <a:rPr lang="pl-PL" dirty="0" smtClean="0"/>
              <a:t>]</a:t>
            </a:r>
            <a:r>
              <a:rPr lang="pl-PL" b="1" dirty="0" smtClean="0"/>
              <a:t> </a:t>
            </a:r>
            <a:r>
              <a:rPr lang="pl-PL" b="1" dirty="0" smtClean="0"/>
              <a:t>obliczamy dla każdego gatunku mieszanki osobno</a:t>
            </a:r>
            <a:r>
              <a:rPr lang="pl-PL" dirty="0" smtClean="0"/>
              <a:t> </a:t>
            </a:r>
            <a:r>
              <a:rPr lang="pl-PL" dirty="0" err="1" smtClean="0"/>
              <a:t>wg</a:t>
            </a:r>
            <a:r>
              <a:rPr lang="pl-PL" dirty="0" smtClean="0"/>
              <a:t>. wzoru:</a:t>
            </a:r>
          </a:p>
          <a:p>
            <a:pPr>
              <a:buNone/>
            </a:pPr>
            <a:r>
              <a:rPr lang="pl-PL" dirty="0" smtClean="0"/>
              <a:t>	</a:t>
            </a:r>
          </a:p>
          <a:p>
            <a:pPr>
              <a:buNone/>
            </a:pPr>
            <a:endParaRPr lang="pl-PL" dirty="0" smtClean="0">
              <a:solidFill>
                <a:srgbClr val="FF0000"/>
              </a:solidFill>
            </a:endParaRPr>
          </a:p>
          <a:p>
            <a:pPr>
              <a:buNone/>
            </a:pPr>
            <a:r>
              <a:rPr lang="pl-PL" dirty="0" smtClean="0">
                <a:solidFill>
                  <a:srgbClr val="FF0000"/>
                </a:solidFill>
              </a:rPr>
              <a:t>Ilość </a:t>
            </a:r>
            <a:r>
              <a:rPr lang="pl-PL" dirty="0" smtClean="0">
                <a:solidFill>
                  <a:srgbClr val="FF0000"/>
                </a:solidFill>
              </a:rPr>
              <a:t>wysiewu [kg/ha]  </a:t>
            </a:r>
            <a:r>
              <a:rPr lang="pl-PL" dirty="0" smtClean="0"/>
              <a:t>= </a:t>
            </a:r>
          </a:p>
          <a:p>
            <a:endParaRPr lang="pl-PL" dirty="0"/>
          </a:p>
        </p:txBody>
      </p:sp>
      <p:cxnSp>
        <p:nvCxnSpPr>
          <p:cNvPr id="8" name="Łącznik prosty 7"/>
          <p:cNvCxnSpPr/>
          <p:nvPr/>
        </p:nvCxnSpPr>
        <p:spPr>
          <a:xfrm>
            <a:off x="3857620" y="6000768"/>
            <a:ext cx="4500594" cy="0"/>
          </a:xfrm>
          <a:prstGeom prst="line">
            <a:avLst/>
          </a:prstGeom>
          <a:ln/>
        </p:spPr>
        <p:style>
          <a:lnRef idx="3">
            <a:schemeClr val="dk1"/>
          </a:lnRef>
          <a:fillRef idx="0">
            <a:schemeClr val="dk1"/>
          </a:fillRef>
          <a:effectRef idx="2">
            <a:schemeClr val="dk1"/>
          </a:effectRef>
          <a:fontRef idx="minor">
            <a:schemeClr val="tx1"/>
          </a:fontRef>
        </p:style>
      </p:cxnSp>
      <p:sp>
        <p:nvSpPr>
          <p:cNvPr id="10" name="pole tekstowe 9"/>
          <p:cNvSpPr txBox="1"/>
          <p:nvPr/>
        </p:nvSpPr>
        <p:spPr>
          <a:xfrm>
            <a:off x="3857620" y="5500702"/>
            <a:ext cx="4708405" cy="507831"/>
          </a:xfrm>
          <a:prstGeom prst="rect">
            <a:avLst/>
          </a:prstGeom>
          <a:noFill/>
        </p:spPr>
        <p:txBody>
          <a:bodyPr wrap="none" rtlCol="0">
            <a:spAutoFit/>
          </a:bodyPr>
          <a:lstStyle/>
          <a:p>
            <a:r>
              <a:rPr lang="pl-PL" sz="2700" dirty="0" smtClean="0">
                <a:solidFill>
                  <a:srgbClr val="7030A0"/>
                </a:solidFill>
              </a:rPr>
              <a:t>Ilość wysiewu · procent pokrycia</a:t>
            </a:r>
            <a:endParaRPr lang="pl-PL" sz="2700" dirty="0">
              <a:solidFill>
                <a:srgbClr val="7030A0"/>
              </a:solidFill>
            </a:endParaRPr>
          </a:p>
        </p:txBody>
      </p:sp>
      <p:sp>
        <p:nvSpPr>
          <p:cNvPr id="12" name="pole tekstowe 11"/>
          <p:cNvSpPr txBox="1"/>
          <p:nvPr/>
        </p:nvSpPr>
        <p:spPr>
          <a:xfrm>
            <a:off x="5643570" y="6143644"/>
            <a:ext cx="708848" cy="507831"/>
          </a:xfrm>
          <a:prstGeom prst="rect">
            <a:avLst/>
          </a:prstGeom>
          <a:noFill/>
        </p:spPr>
        <p:txBody>
          <a:bodyPr wrap="none" rtlCol="0">
            <a:spAutoFit/>
          </a:bodyPr>
          <a:lstStyle/>
          <a:p>
            <a:r>
              <a:rPr lang="pl-PL" sz="2700" dirty="0" smtClean="0"/>
              <a:t>100</a:t>
            </a:r>
            <a:endParaRPr lang="pl-PL" sz="27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20" y="714356"/>
            <a:ext cx="8229600" cy="5072098"/>
          </a:xfrm>
        </p:spPr>
        <p:txBody>
          <a:bodyPr>
            <a:normAutofit fontScale="70000" lnSpcReduction="20000"/>
          </a:bodyPr>
          <a:lstStyle/>
          <a:p>
            <a:pPr>
              <a:buNone/>
            </a:pPr>
            <a:r>
              <a:rPr lang="pl-PL" sz="6300" b="1" dirty="0"/>
              <a:t>Koszty</a:t>
            </a:r>
            <a:r>
              <a:rPr lang="pl-PL" sz="6300" b="1" dirty="0" smtClean="0"/>
              <a:t>:</a:t>
            </a:r>
          </a:p>
          <a:p>
            <a:pPr>
              <a:buNone/>
            </a:pPr>
            <a:endParaRPr lang="pl-PL" sz="4600" b="1" dirty="0"/>
          </a:p>
          <a:p>
            <a:pPr marL="514350" indent="-514350">
              <a:buNone/>
            </a:pPr>
            <a:r>
              <a:rPr lang="pl-PL" dirty="0"/>
              <a:t>To suma nakładów: praca maszyn [przygotowanie pola, podsiew, </a:t>
            </a:r>
            <a:r>
              <a:rPr lang="pl-PL" dirty="0" smtClean="0"/>
              <a:t>prace pielęgnacyjne</a:t>
            </a:r>
            <a:r>
              <a:rPr lang="pl-PL" dirty="0"/>
              <a:t>, koszenie, zbiór, melioracja ew. nawadnianie itp.], paliwo, materiał siewny, nawożenie, robocizna.</a:t>
            </a:r>
          </a:p>
          <a:p>
            <a:pPr marL="514350" indent="-514350">
              <a:buNone/>
            </a:pPr>
            <a:r>
              <a:rPr lang="pl-PL" dirty="0"/>
              <a:t> </a:t>
            </a:r>
          </a:p>
          <a:p>
            <a:pPr marL="514350" indent="-514350">
              <a:buNone/>
            </a:pPr>
            <a:r>
              <a:rPr lang="pl-PL" dirty="0"/>
              <a:t>Terminy podsiewu można zastosować:</a:t>
            </a:r>
          </a:p>
          <a:p>
            <a:pPr marL="514350" indent="-514350">
              <a:buNone/>
            </a:pPr>
            <a:r>
              <a:rPr lang="pl-PL" dirty="0" smtClean="0"/>
              <a:t>	- </a:t>
            </a:r>
            <a:r>
              <a:rPr lang="pl-PL" dirty="0"/>
              <a:t>wczesnowiosenny: zaletą jest dobre uwilgotnienie gleby, lecz wadą duża siła konkurencyjna roślinności z darni pierwotnej;</a:t>
            </a:r>
          </a:p>
          <a:p>
            <a:pPr marL="514350" indent="-514350">
              <a:buNone/>
            </a:pPr>
            <a:r>
              <a:rPr lang="pl-PL" dirty="0" smtClean="0"/>
              <a:t>	- </a:t>
            </a:r>
            <a:r>
              <a:rPr lang="pl-PL" dirty="0"/>
              <a:t>późno – letni: konkurencyjność starej darni jest słaba, lecz uwilgotnienie w zależności od roku, może być niewystarczające;</a:t>
            </a:r>
          </a:p>
          <a:p>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3">
              <a:lumMod val="60000"/>
              <a:lumOff val="40000"/>
            </a:schemeClr>
          </a:solidFill>
        </p:spPr>
        <p:txBody>
          <a:bodyPr>
            <a:normAutofit fontScale="90000"/>
          </a:bodyPr>
          <a:lstStyle/>
          <a:p>
            <a:r>
              <a:rPr lang="pl-PL" dirty="0" smtClean="0"/>
              <a:t>Udział % traw wysokich, niskich i roślin motylkowych na różnych typach UZ</a:t>
            </a:r>
            <a:endParaRPr lang="pl-PL" dirty="0"/>
          </a:p>
        </p:txBody>
      </p:sp>
      <p:graphicFrame>
        <p:nvGraphicFramePr>
          <p:cNvPr id="4" name="Symbol zastępczy zawartości 3"/>
          <p:cNvGraphicFramePr>
            <a:graphicFrameLocks noGrp="1"/>
          </p:cNvGraphicFramePr>
          <p:nvPr>
            <p:ph idx="1"/>
          </p:nvPr>
        </p:nvGraphicFramePr>
        <p:xfrm>
          <a:off x="457200" y="1600200"/>
          <a:ext cx="8229600" cy="4271970"/>
        </p:xfrm>
        <a:graphic>
          <a:graphicData uri="http://schemas.openxmlformats.org/drawingml/2006/table">
            <a:tbl>
              <a:tblPr firstRow="1" bandRow="1">
                <a:tableStyleId>{073A0DAA-6AF3-43AB-8588-CEC1D06C72B9}</a:tableStyleId>
              </a:tblPr>
              <a:tblGrid>
                <a:gridCol w="2057400"/>
                <a:gridCol w="2057400"/>
                <a:gridCol w="2057400"/>
                <a:gridCol w="2057400"/>
              </a:tblGrid>
              <a:tr h="757230">
                <a:tc>
                  <a:txBody>
                    <a:bodyPr/>
                    <a:lstStyle/>
                    <a:p>
                      <a:pPr algn="ctr"/>
                      <a:r>
                        <a:rPr lang="pl-PL" dirty="0" smtClean="0"/>
                        <a:t>Rodzaj użytku</a:t>
                      </a:r>
                      <a:endParaRPr lang="pl-PL" dirty="0"/>
                    </a:p>
                  </a:txBody>
                  <a:tcPr/>
                </a:tc>
                <a:tc>
                  <a:txBody>
                    <a:bodyPr/>
                    <a:lstStyle/>
                    <a:p>
                      <a:pPr algn="ctr"/>
                      <a:r>
                        <a:rPr lang="pl-PL" dirty="0" smtClean="0"/>
                        <a:t>Trawy wysokie</a:t>
                      </a:r>
                      <a:endParaRPr lang="pl-PL" dirty="0"/>
                    </a:p>
                  </a:txBody>
                  <a:tcPr/>
                </a:tc>
                <a:tc>
                  <a:txBody>
                    <a:bodyPr/>
                    <a:lstStyle/>
                    <a:p>
                      <a:pPr algn="ctr"/>
                      <a:r>
                        <a:rPr lang="pl-PL" dirty="0" smtClean="0"/>
                        <a:t>Trawy średnie i niskie</a:t>
                      </a:r>
                      <a:endParaRPr lang="pl-PL" dirty="0"/>
                    </a:p>
                  </a:txBody>
                  <a:tcPr/>
                </a:tc>
                <a:tc>
                  <a:txBody>
                    <a:bodyPr/>
                    <a:lstStyle/>
                    <a:p>
                      <a:pPr algn="ctr"/>
                      <a:r>
                        <a:rPr lang="pl-PL" dirty="0" smtClean="0"/>
                        <a:t>Rośliny motylkowe</a:t>
                      </a:r>
                      <a:endParaRPr lang="pl-PL" dirty="0"/>
                    </a:p>
                  </a:txBody>
                  <a:tcPr/>
                </a:tc>
              </a:tr>
              <a:tr h="1171580">
                <a:tc>
                  <a:txBody>
                    <a:bodyPr/>
                    <a:lstStyle/>
                    <a:p>
                      <a:pPr algn="ctr"/>
                      <a:r>
                        <a:rPr lang="pl-PL" sz="2800" dirty="0" smtClean="0"/>
                        <a:t>Łąki</a:t>
                      </a:r>
                      <a:endParaRPr lang="pl-PL" sz="2800" dirty="0"/>
                    </a:p>
                  </a:txBody>
                  <a:tcPr/>
                </a:tc>
                <a:tc>
                  <a:txBody>
                    <a:bodyPr/>
                    <a:lstStyle/>
                    <a:p>
                      <a:pPr algn="ctr"/>
                      <a:r>
                        <a:rPr lang="pl-PL" sz="2800" dirty="0" smtClean="0"/>
                        <a:t>50 – 70 </a:t>
                      </a:r>
                      <a:endParaRPr lang="pl-PL" sz="2800" dirty="0"/>
                    </a:p>
                  </a:txBody>
                  <a:tcPr/>
                </a:tc>
                <a:tc>
                  <a:txBody>
                    <a:bodyPr/>
                    <a:lstStyle/>
                    <a:p>
                      <a:pPr algn="ctr"/>
                      <a:r>
                        <a:rPr lang="pl-PL" sz="2800" dirty="0" smtClean="0"/>
                        <a:t>20 – 30 </a:t>
                      </a:r>
                      <a:endParaRPr lang="pl-PL" sz="2800" dirty="0"/>
                    </a:p>
                  </a:txBody>
                  <a:tcPr/>
                </a:tc>
                <a:tc>
                  <a:txBody>
                    <a:bodyPr/>
                    <a:lstStyle/>
                    <a:p>
                      <a:pPr algn="ctr"/>
                      <a:r>
                        <a:rPr lang="pl-PL" sz="2800" dirty="0" smtClean="0"/>
                        <a:t>5</a:t>
                      </a:r>
                      <a:r>
                        <a:rPr lang="pl-PL" sz="2800" baseline="0" dirty="0" smtClean="0"/>
                        <a:t> - 15</a:t>
                      </a:r>
                      <a:endParaRPr lang="pl-PL" sz="2800" dirty="0"/>
                    </a:p>
                  </a:txBody>
                  <a:tcPr/>
                </a:tc>
              </a:tr>
              <a:tr h="1171580">
                <a:tc>
                  <a:txBody>
                    <a:bodyPr/>
                    <a:lstStyle/>
                    <a:p>
                      <a:pPr algn="ctr"/>
                      <a:r>
                        <a:rPr lang="pl-PL" sz="2800" dirty="0" smtClean="0"/>
                        <a:t>Pastwiska</a:t>
                      </a:r>
                      <a:endParaRPr lang="pl-PL" sz="2800" dirty="0"/>
                    </a:p>
                  </a:txBody>
                  <a:tcPr/>
                </a:tc>
                <a:tc>
                  <a:txBody>
                    <a:bodyPr/>
                    <a:lstStyle/>
                    <a:p>
                      <a:pPr algn="ctr"/>
                      <a:r>
                        <a:rPr lang="pl-PL" sz="2800" dirty="0" smtClean="0"/>
                        <a:t>20 – 30 </a:t>
                      </a:r>
                      <a:endParaRPr lang="pl-PL" sz="2800" dirty="0"/>
                    </a:p>
                  </a:txBody>
                  <a:tcPr/>
                </a:tc>
                <a:tc>
                  <a:txBody>
                    <a:bodyPr/>
                    <a:lstStyle/>
                    <a:p>
                      <a:pPr algn="ctr"/>
                      <a:r>
                        <a:rPr lang="pl-PL" sz="2800" dirty="0" smtClean="0"/>
                        <a:t>30 - 40</a:t>
                      </a:r>
                      <a:endParaRPr lang="pl-PL" sz="2800" dirty="0"/>
                    </a:p>
                  </a:txBody>
                  <a:tcPr/>
                </a:tc>
                <a:tc>
                  <a:txBody>
                    <a:bodyPr/>
                    <a:lstStyle/>
                    <a:p>
                      <a:pPr algn="ctr"/>
                      <a:r>
                        <a:rPr lang="pl-PL" sz="2800" dirty="0" smtClean="0"/>
                        <a:t>20 – 30 </a:t>
                      </a:r>
                      <a:endParaRPr lang="pl-PL" sz="2800" dirty="0"/>
                    </a:p>
                  </a:txBody>
                  <a:tcPr/>
                </a:tc>
              </a:tr>
              <a:tr h="1171580">
                <a:tc>
                  <a:txBody>
                    <a:bodyPr/>
                    <a:lstStyle/>
                    <a:p>
                      <a:pPr algn="ctr"/>
                      <a:r>
                        <a:rPr lang="pl-PL" sz="2800" dirty="0" smtClean="0"/>
                        <a:t>Użytk</a:t>
                      </a:r>
                      <a:r>
                        <a:rPr lang="pl-PL" sz="2800" baseline="0" dirty="0" smtClean="0"/>
                        <a:t>i przemienne</a:t>
                      </a:r>
                      <a:endParaRPr lang="pl-PL" sz="2800" dirty="0"/>
                    </a:p>
                  </a:txBody>
                  <a:tcPr/>
                </a:tc>
                <a:tc>
                  <a:txBody>
                    <a:bodyPr/>
                    <a:lstStyle/>
                    <a:p>
                      <a:pPr algn="ctr"/>
                      <a:r>
                        <a:rPr lang="pl-PL" sz="2800" dirty="0" smtClean="0"/>
                        <a:t>30 – 40 </a:t>
                      </a:r>
                      <a:endParaRPr lang="pl-PL" sz="2800" dirty="0"/>
                    </a:p>
                  </a:txBody>
                  <a:tcPr/>
                </a:tc>
                <a:tc>
                  <a:txBody>
                    <a:bodyPr/>
                    <a:lstStyle/>
                    <a:p>
                      <a:pPr algn="ctr"/>
                      <a:r>
                        <a:rPr lang="pl-PL" sz="2800" dirty="0" smtClean="0"/>
                        <a:t>30 - 45</a:t>
                      </a:r>
                      <a:endParaRPr lang="pl-PL" sz="2800" dirty="0"/>
                    </a:p>
                  </a:txBody>
                  <a:tcPr/>
                </a:tc>
                <a:tc>
                  <a:txBody>
                    <a:bodyPr/>
                    <a:lstStyle/>
                    <a:p>
                      <a:pPr algn="ctr"/>
                      <a:r>
                        <a:rPr lang="pl-PL" sz="2800" dirty="0" smtClean="0"/>
                        <a:t>20 - 40</a:t>
                      </a:r>
                      <a:endParaRPr lang="pl-PL" sz="2800"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pl-PL" dirty="0" smtClean="0">
                <a:solidFill>
                  <a:schemeClr val="tx1"/>
                </a:solidFill>
              </a:rPr>
              <a:t>Dlaczego odnawiamy UZ ?</a:t>
            </a:r>
            <a:endParaRPr lang="pl-PL" dirty="0">
              <a:solidFill>
                <a:schemeClr val="tx1"/>
              </a:solidFill>
            </a:endParaRPr>
          </a:p>
        </p:txBody>
      </p:sp>
      <p:sp>
        <p:nvSpPr>
          <p:cNvPr id="3" name="Symbol zastępczy zawartości 2"/>
          <p:cNvSpPr>
            <a:spLocks noGrp="1"/>
          </p:cNvSpPr>
          <p:nvPr>
            <p:ph idx="1"/>
          </p:nvPr>
        </p:nvSpPr>
        <p:spPr/>
        <p:txBody>
          <a:bodyPr>
            <a:normAutofit lnSpcReduction="10000"/>
          </a:bodyPr>
          <a:lstStyle/>
          <a:p>
            <a:r>
              <a:rPr lang="pl-PL" dirty="0" smtClean="0"/>
              <a:t>Niska produktywność [rośliny dobrej wartości poniżej 30% składu runi]</a:t>
            </a:r>
          </a:p>
          <a:p>
            <a:r>
              <a:rPr lang="pl-PL" dirty="0" smtClean="0"/>
              <a:t>Duży udział roślin o niskiej wartości i niepożądanych pow. [70%]</a:t>
            </a:r>
          </a:p>
          <a:p>
            <a:r>
              <a:rPr lang="pl-PL" dirty="0" smtClean="0"/>
              <a:t>Po przeprowadzonej melioracji </a:t>
            </a:r>
          </a:p>
          <a:p>
            <a:r>
              <a:rPr lang="pl-PL" dirty="0" smtClean="0"/>
              <a:t>Rekultywacja (karczowanie, wyrównanie)</a:t>
            </a:r>
          </a:p>
          <a:p>
            <a:r>
              <a:rPr lang="pl-PL" dirty="0" smtClean="0"/>
              <a:t>Gdy zakładamy krótkotrwałe, przemienne UZ w płodozmianie intensywnie nawożonych i użytkowanych</a:t>
            </a:r>
          </a:p>
          <a:p>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pl-PL" dirty="0" smtClean="0"/>
              <a:t>Udział traw wysokich, niskich i roślin motylkowych w mieszankach [%]</a:t>
            </a:r>
            <a:endParaRPr lang="pl-PL" dirty="0"/>
          </a:p>
        </p:txBody>
      </p:sp>
      <p:graphicFrame>
        <p:nvGraphicFramePr>
          <p:cNvPr id="4" name="Symbol zastępczy zawartości 3"/>
          <p:cNvGraphicFramePr>
            <a:graphicFrameLocks noGrp="1"/>
          </p:cNvGraphicFramePr>
          <p:nvPr>
            <p:ph idx="1"/>
          </p:nvPr>
        </p:nvGraphicFramePr>
        <p:xfrm>
          <a:off x="457200" y="1600200"/>
          <a:ext cx="8229600" cy="4511994"/>
        </p:xfrm>
        <a:graphic>
          <a:graphicData uri="http://schemas.openxmlformats.org/drawingml/2006/table">
            <a:tbl>
              <a:tblPr firstRow="1" bandRow="1">
                <a:tableStyleId>{5C22544A-7EE6-4342-B048-85BDC9FD1C3A}</a:tableStyleId>
              </a:tblPr>
              <a:tblGrid>
                <a:gridCol w="3471858"/>
                <a:gridCol w="1643074"/>
                <a:gridCol w="1643074"/>
                <a:gridCol w="1471594"/>
              </a:tblGrid>
              <a:tr h="566311">
                <a:tc>
                  <a:txBody>
                    <a:bodyPr/>
                    <a:lstStyle/>
                    <a:p>
                      <a:pPr algn="ctr"/>
                      <a:r>
                        <a:rPr lang="pl-PL" sz="2000" dirty="0" smtClean="0">
                          <a:solidFill>
                            <a:schemeClr val="tx1"/>
                          </a:solidFill>
                        </a:rPr>
                        <a:t>Rodzaj</a:t>
                      </a:r>
                      <a:r>
                        <a:rPr lang="pl-PL" sz="2000" baseline="0" dirty="0" smtClean="0">
                          <a:solidFill>
                            <a:schemeClr val="tx1"/>
                          </a:solidFill>
                        </a:rPr>
                        <a:t> użytku</a:t>
                      </a:r>
                      <a:endParaRPr lang="pl-PL" sz="2000" dirty="0">
                        <a:solidFill>
                          <a:schemeClr val="tx1"/>
                        </a:solidFill>
                      </a:endParaRPr>
                    </a:p>
                  </a:txBody>
                  <a:tcPr/>
                </a:tc>
                <a:tc>
                  <a:txBody>
                    <a:bodyPr/>
                    <a:lstStyle/>
                    <a:p>
                      <a:pPr algn="ctr"/>
                      <a:r>
                        <a:rPr lang="pl-PL" sz="2000" dirty="0" smtClean="0"/>
                        <a:t>Wysokie</a:t>
                      </a:r>
                      <a:endParaRPr lang="pl-PL" sz="2000" dirty="0"/>
                    </a:p>
                  </a:txBody>
                  <a:tcPr/>
                </a:tc>
                <a:tc>
                  <a:txBody>
                    <a:bodyPr/>
                    <a:lstStyle/>
                    <a:p>
                      <a:pPr algn="ctr"/>
                      <a:r>
                        <a:rPr lang="pl-PL" sz="2000" dirty="0" smtClean="0"/>
                        <a:t>Niskie</a:t>
                      </a:r>
                      <a:r>
                        <a:rPr lang="pl-PL" sz="2000" baseline="0" dirty="0" smtClean="0"/>
                        <a:t> i średnie</a:t>
                      </a:r>
                      <a:endParaRPr lang="pl-PL" sz="2000" dirty="0"/>
                    </a:p>
                  </a:txBody>
                  <a:tcPr/>
                </a:tc>
                <a:tc>
                  <a:txBody>
                    <a:bodyPr/>
                    <a:lstStyle/>
                    <a:p>
                      <a:pPr algn="ctr"/>
                      <a:r>
                        <a:rPr lang="pl-PL" sz="2000" dirty="0" smtClean="0"/>
                        <a:t>Rośliny</a:t>
                      </a:r>
                      <a:r>
                        <a:rPr lang="pl-PL" sz="2000" baseline="0" dirty="0" smtClean="0"/>
                        <a:t> </a:t>
                      </a:r>
                      <a:r>
                        <a:rPr lang="pl-PL" sz="2000" dirty="0" smtClean="0"/>
                        <a:t>motylkowe</a:t>
                      </a:r>
                      <a:endParaRPr lang="pl-PL" sz="2000" dirty="0"/>
                    </a:p>
                  </a:txBody>
                  <a:tcPr/>
                </a:tc>
              </a:tr>
              <a:tr h="459341">
                <a:tc>
                  <a:txBody>
                    <a:bodyPr/>
                    <a:lstStyle/>
                    <a:p>
                      <a:pPr algn="ctr"/>
                      <a:r>
                        <a:rPr lang="pl-PL" sz="2000" dirty="0" smtClean="0"/>
                        <a:t>Łąki trwałe</a:t>
                      </a:r>
                      <a:endParaRPr lang="pl-PL" sz="2000" dirty="0"/>
                    </a:p>
                  </a:txBody>
                  <a:tcPr/>
                </a:tc>
                <a:tc>
                  <a:txBody>
                    <a:bodyPr/>
                    <a:lstStyle/>
                    <a:p>
                      <a:pPr algn="ctr"/>
                      <a:r>
                        <a:rPr lang="pl-PL" sz="2000" dirty="0" smtClean="0"/>
                        <a:t>40 - 60</a:t>
                      </a:r>
                      <a:endParaRPr lang="pl-PL" sz="2000" dirty="0"/>
                    </a:p>
                  </a:txBody>
                  <a:tcPr/>
                </a:tc>
                <a:tc>
                  <a:txBody>
                    <a:bodyPr/>
                    <a:lstStyle/>
                    <a:p>
                      <a:pPr algn="ctr"/>
                      <a:r>
                        <a:rPr lang="pl-PL" sz="2000" dirty="0" smtClean="0"/>
                        <a:t>20 – 40 </a:t>
                      </a:r>
                      <a:endParaRPr lang="pl-PL" sz="2000" dirty="0"/>
                    </a:p>
                  </a:txBody>
                  <a:tcPr/>
                </a:tc>
                <a:tc>
                  <a:txBody>
                    <a:bodyPr/>
                    <a:lstStyle/>
                    <a:p>
                      <a:pPr algn="ctr"/>
                      <a:r>
                        <a:rPr lang="pl-PL" sz="2000" dirty="0" smtClean="0"/>
                        <a:t>10 – 20</a:t>
                      </a:r>
                      <a:endParaRPr lang="pl-PL" sz="2000" dirty="0"/>
                    </a:p>
                  </a:txBody>
                  <a:tcPr/>
                </a:tc>
              </a:tr>
              <a:tr h="459341">
                <a:tc>
                  <a:txBody>
                    <a:bodyPr/>
                    <a:lstStyle/>
                    <a:p>
                      <a:pPr algn="ctr"/>
                      <a:r>
                        <a:rPr lang="pl-PL" sz="2000" dirty="0" smtClean="0"/>
                        <a:t>Pastwiska trwałe</a:t>
                      </a:r>
                      <a:endParaRPr lang="pl-PL" sz="2000" dirty="0"/>
                    </a:p>
                  </a:txBody>
                  <a:tcPr/>
                </a:tc>
                <a:tc>
                  <a:txBody>
                    <a:bodyPr/>
                    <a:lstStyle/>
                    <a:p>
                      <a:pPr algn="ctr"/>
                      <a:r>
                        <a:rPr lang="pl-PL" sz="2000" dirty="0" smtClean="0"/>
                        <a:t>30 - 40</a:t>
                      </a:r>
                      <a:endParaRPr lang="pl-PL" sz="2000" dirty="0"/>
                    </a:p>
                  </a:txBody>
                  <a:tcPr/>
                </a:tc>
                <a:tc>
                  <a:txBody>
                    <a:bodyPr/>
                    <a:lstStyle/>
                    <a:p>
                      <a:pPr algn="ctr"/>
                      <a:r>
                        <a:rPr lang="pl-PL" sz="2000" dirty="0" smtClean="0"/>
                        <a:t>40 - 50</a:t>
                      </a:r>
                      <a:endParaRPr lang="pl-PL" sz="2000" dirty="0"/>
                    </a:p>
                  </a:txBody>
                  <a:tcPr/>
                </a:tc>
                <a:tc>
                  <a:txBody>
                    <a:bodyPr/>
                    <a:lstStyle/>
                    <a:p>
                      <a:pPr algn="ctr"/>
                      <a:r>
                        <a:rPr lang="pl-PL" sz="2000" dirty="0" smtClean="0"/>
                        <a:t>20 - 30</a:t>
                      </a:r>
                      <a:endParaRPr lang="pl-PL" sz="2000" dirty="0"/>
                    </a:p>
                  </a:txBody>
                  <a:tcPr/>
                </a:tc>
              </a:tr>
              <a:tr h="484352">
                <a:tc>
                  <a:txBody>
                    <a:bodyPr/>
                    <a:lstStyle/>
                    <a:p>
                      <a:pPr algn="ctr"/>
                      <a:r>
                        <a:rPr lang="pl-PL" sz="2000" dirty="0" smtClean="0"/>
                        <a:t>Użytki kośno - pastwiskowe</a:t>
                      </a:r>
                      <a:endParaRPr lang="pl-PL" sz="2000" dirty="0"/>
                    </a:p>
                  </a:txBody>
                  <a:tcPr/>
                </a:tc>
                <a:tc>
                  <a:txBody>
                    <a:bodyPr/>
                    <a:lstStyle/>
                    <a:p>
                      <a:pPr algn="ctr"/>
                      <a:r>
                        <a:rPr lang="pl-PL" sz="2000" dirty="0" smtClean="0"/>
                        <a:t>30 -50</a:t>
                      </a:r>
                      <a:endParaRPr lang="pl-PL" sz="2000" dirty="0"/>
                    </a:p>
                  </a:txBody>
                  <a:tcPr/>
                </a:tc>
                <a:tc>
                  <a:txBody>
                    <a:bodyPr/>
                    <a:lstStyle/>
                    <a:p>
                      <a:pPr algn="ctr"/>
                      <a:r>
                        <a:rPr lang="pl-PL" sz="2000" dirty="0" smtClean="0"/>
                        <a:t>30 - 50</a:t>
                      </a:r>
                      <a:endParaRPr lang="pl-PL" sz="2000" dirty="0"/>
                    </a:p>
                  </a:txBody>
                  <a:tcPr/>
                </a:tc>
                <a:tc>
                  <a:txBody>
                    <a:bodyPr/>
                    <a:lstStyle/>
                    <a:p>
                      <a:pPr algn="ctr"/>
                      <a:r>
                        <a:rPr lang="pl-PL" sz="2000" dirty="0" smtClean="0"/>
                        <a:t>15 - 25</a:t>
                      </a:r>
                      <a:endParaRPr lang="pl-PL" sz="2000" dirty="0"/>
                    </a:p>
                  </a:txBody>
                  <a:tcPr/>
                </a:tc>
              </a:tr>
              <a:tr h="691649">
                <a:tc>
                  <a:txBody>
                    <a:bodyPr/>
                    <a:lstStyle/>
                    <a:p>
                      <a:pPr algn="ctr"/>
                      <a:r>
                        <a:rPr lang="pl-PL" sz="2000" dirty="0" smtClean="0"/>
                        <a:t>Użytki zielone polowe i naturalne [susz i pasze]</a:t>
                      </a:r>
                      <a:endParaRPr lang="pl-PL" sz="2000" dirty="0"/>
                    </a:p>
                  </a:txBody>
                  <a:tcPr/>
                </a:tc>
                <a:tc>
                  <a:txBody>
                    <a:bodyPr/>
                    <a:lstStyle/>
                    <a:p>
                      <a:pPr algn="ctr"/>
                      <a:r>
                        <a:rPr lang="pl-PL" sz="2000" dirty="0" smtClean="0"/>
                        <a:t>50 – 70 </a:t>
                      </a:r>
                      <a:endParaRPr lang="pl-PL" sz="2000" dirty="0"/>
                    </a:p>
                  </a:txBody>
                  <a:tcPr/>
                </a:tc>
                <a:tc>
                  <a:txBody>
                    <a:bodyPr/>
                    <a:lstStyle/>
                    <a:p>
                      <a:pPr algn="ctr"/>
                      <a:r>
                        <a:rPr lang="pl-PL" sz="2000" dirty="0" smtClean="0"/>
                        <a:t>20 - 30</a:t>
                      </a:r>
                      <a:endParaRPr lang="pl-PL" sz="2000" dirty="0"/>
                    </a:p>
                  </a:txBody>
                  <a:tcPr/>
                </a:tc>
                <a:tc>
                  <a:txBody>
                    <a:bodyPr/>
                    <a:lstStyle/>
                    <a:p>
                      <a:pPr algn="ctr"/>
                      <a:r>
                        <a:rPr lang="pl-PL" sz="2000" dirty="0" smtClean="0"/>
                        <a:t>10 - 15</a:t>
                      </a:r>
                      <a:endParaRPr lang="pl-PL" sz="2000" dirty="0"/>
                    </a:p>
                  </a:txBody>
                  <a:tcPr/>
                </a:tc>
              </a:tr>
              <a:tr h="459341">
                <a:tc>
                  <a:txBody>
                    <a:bodyPr/>
                    <a:lstStyle/>
                    <a:p>
                      <a:pPr algn="ctr"/>
                      <a:r>
                        <a:rPr lang="pl-PL" sz="2000" dirty="0" smtClean="0"/>
                        <a:t>Koniczyna z trawami na 1-2 letnie użytkowanie</a:t>
                      </a:r>
                      <a:endParaRPr lang="pl-PL" sz="2000" dirty="0"/>
                    </a:p>
                  </a:txBody>
                  <a:tcPr/>
                </a:tc>
                <a:tc>
                  <a:txBody>
                    <a:bodyPr/>
                    <a:lstStyle/>
                    <a:p>
                      <a:pPr algn="ctr"/>
                      <a:r>
                        <a:rPr lang="pl-PL" sz="2000" dirty="0" smtClean="0"/>
                        <a:t>20 - 30</a:t>
                      </a:r>
                      <a:endParaRPr lang="pl-PL" sz="2000" dirty="0"/>
                    </a:p>
                  </a:txBody>
                  <a:tcPr/>
                </a:tc>
                <a:tc>
                  <a:txBody>
                    <a:bodyPr/>
                    <a:lstStyle/>
                    <a:p>
                      <a:pPr algn="ctr"/>
                      <a:r>
                        <a:rPr lang="pl-PL" sz="2000" dirty="0" smtClean="0"/>
                        <a:t>-</a:t>
                      </a:r>
                      <a:endParaRPr lang="pl-PL" sz="2000" dirty="0"/>
                    </a:p>
                  </a:txBody>
                  <a:tcPr/>
                </a:tc>
                <a:tc>
                  <a:txBody>
                    <a:bodyPr/>
                    <a:lstStyle/>
                    <a:p>
                      <a:pPr algn="ctr"/>
                      <a:r>
                        <a:rPr lang="pl-PL" sz="2000" dirty="0" smtClean="0"/>
                        <a:t>70</a:t>
                      </a:r>
                      <a:r>
                        <a:rPr lang="pl-PL" sz="2000" baseline="0" dirty="0" smtClean="0"/>
                        <a:t> - 80</a:t>
                      </a:r>
                      <a:endParaRPr lang="pl-PL" sz="2000" dirty="0"/>
                    </a:p>
                  </a:txBody>
                  <a:tcPr/>
                </a:tc>
              </a:tr>
              <a:tr h="4593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2000" dirty="0" smtClean="0"/>
                        <a:t>Koniczyna z trawami na 3</a:t>
                      </a:r>
                      <a:r>
                        <a:rPr lang="pl-PL" sz="2000" baseline="0" dirty="0" smtClean="0"/>
                        <a:t> - 4</a:t>
                      </a:r>
                      <a:r>
                        <a:rPr lang="pl-PL" sz="2000" dirty="0" smtClean="0"/>
                        <a:t> letnie użytkowanie</a:t>
                      </a:r>
                    </a:p>
                    <a:p>
                      <a:pPr algn="ctr"/>
                      <a:endParaRPr lang="pl-PL" sz="2000" dirty="0"/>
                    </a:p>
                  </a:txBody>
                  <a:tcPr/>
                </a:tc>
                <a:tc>
                  <a:txBody>
                    <a:bodyPr/>
                    <a:lstStyle/>
                    <a:p>
                      <a:pPr algn="ctr"/>
                      <a:r>
                        <a:rPr lang="pl-PL" sz="2000" dirty="0" smtClean="0"/>
                        <a:t>30 - 40</a:t>
                      </a:r>
                      <a:endParaRPr lang="pl-PL" sz="2000" dirty="0"/>
                    </a:p>
                  </a:txBody>
                  <a:tcPr/>
                </a:tc>
                <a:tc>
                  <a:txBody>
                    <a:bodyPr/>
                    <a:lstStyle/>
                    <a:p>
                      <a:pPr algn="ctr"/>
                      <a:r>
                        <a:rPr lang="pl-PL" sz="2000" dirty="0" smtClean="0"/>
                        <a:t>- </a:t>
                      </a:r>
                      <a:endParaRPr lang="pl-PL" sz="2000" dirty="0"/>
                    </a:p>
                  </a:txBody>
                  <a:tcPr/>
                </a:tc>
                <a:tc>
                  <a:txBody>
                    <a:bodyPr/>
                    <a:lstStyle/>
                    <a:p>
                      <a:pPr algn="ctr"/>
                      <a:r>
                        <a:rPr lang="pl-PL" sz="2000" dirty="0" smtClean="0"/>
                        <a:t>60</a:t>
                      </a:r>
                      <a:r>
                        <a:rPr lang="pl-PL" sz="2000" baseline="0" dirty="0" smtClean="0"/>
                        <a:t> - 70</a:t>
                      </a:r>
                      <a:endParaRPr lang="pl-PL" sz="2000"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357166"/>
            <a:ext cx="8229600" cy="1143000"/>
          </a:xfrm>
        </p:spPr>
        <p:txBody>
          <a:bodyPr>
            <a:normAutofit fontScale="90000"/>
          </a:bodyPr>
          <a:lstStyle/>
          <a:p>
            <a:r>
              <a:rPr lang="pl-PL" dirty="0"/>
              <a:t/>
            </a:r>
            <a:br>
              <a:rPr lang="pl-PL" dirty="0"/>
            </a:br>
            <a:endParaRPr lang="pl-PL" dirty="0"/>
          </a:p>
        </p:txBody>
      </p:sp>
      <p:sp>
        <p:nvSpPr>
          <p:cNvPr id="3" name="Symbol zastępczy zawartości 2"/>
          <p:cNvSpPr>
            <a:spLocks noGrp="1"/>
          </p:cNvSpPr>
          <p:nvPr>
            <p:ph idx="1"/>
          </p:nvPr>
        </p:nvSpPr>
        <p:spPr>
          <a:xfrm>
            <a:off x="457200" y="500042"/>
            <a:ext cx="8229600" cy="6072230"/>
          </a:xfrm>
        </p:spPr>
        <p:txBody>
          <a:bodyPr>
            <a:normAutofit/>
          </a:bodyPr>
          <a:lstStyle/>
          <a:p>
            <a:pPr>
              <a:buNone/>
            </a:pPr>
            <a:r>
              <a:rPr lang="pl-PL" dirty="0" smtClean="0"/>
              <a:t>	Skład runi użytku wskazuje na złe usytuowanie łąki, złe warunki wilgotnościowe, położonej na glebie należącej do gleb torfowo – murszowej gdzie jej troficzność jest bardzo mała bądź mała lub średnia (niedoborowa). Warunki wodne charakteryzują się bardzo dużą amplitudą wahań uwilgotnienia w poziomie darniowym, ewentualnie gdy troficzność jest średnia wilgotność może być umiarkowana. Na takim użytku typowe gatunki, dominujące to kostrzewa czerwona, turzyca żółta, wiechlina łąkowa.</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28604"/>
            <a:ext cx="8229600" cy="6000792"/>
          </a:xfrm>
        </p:spPr>
        <p:txBody>
          <a:bodyPr>
            <a:normAutofit/>
          </a:bodyPr>
          <a:lstStyle/>
          <a:p>
            <a:pPr>
              <a:buNone/>
            </a:pPr>
            <a:r>
              <a:rPr lang="pl-PL" dirty="0" smtClean="0"/>
              <a:t>	W warunkach posusznych roślinami wskaźnikowymi mogą być: bliźniczka psia trawka, kostrzewa owcza, kłosówka wełnista, stokłosa miękka, szczotlicha siwa, mietlica pospolita. Ogólnie są to trawy niskiej i bardzo niskiej wartości użytkowej (Lwu max 6 – mietlica pospolita). Skład runi kwalifikuje ją do zastosowania renowacji powierzchniowej z podsiewem ponieważ udział chwastów, ziół i traw złej wartości przekracza 50%., niski udział traw o dobrej wartości, wysokich i brak motylkowych.</a:t>
            </a:r>
          </a:p>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714356"/>
            <a:ext cx="6257908" cy="511156"/>
          </a:xfrm>
        </p:spPr>
        <p:txBody>
          <a:bodyPr>
            <a:normAutofit fontScale="90000"/>
          </a:bodyPr>
          <a:lstStyle/>
          <a:p>
            <a:r>
              <a:rPr lang="pl-PL" sz="2700" dirty="0" smtClean="0"/>
              <a:t>Łąka poddana analizie podlega renowacji ponieważ jej skład gatunkowy jest niezadowalający:</a:t>
            </a:r>
            <a:r>
              <a:rPr lang="pl-PL" dirty="0" smtClean="0"/>
              <a:t/>
            </a:r>
            <a:br>
              <a:rPr lang="pl-PL" dirty="0" smtClean="0"/>
            </a:br>
            <a:endParaRPr lang="pl-PL" dirty="0"/>
          </a:p>
        </p:txBody>
      </p:sp>
      <p:pic>
        <p:nvPicPr>
          <p:cNvPr id="1027" name="Picture 3"/>
          <p:cNvPicPr>
            <a:picLocks noChangeAspect="1" noChangeArrowheads="1"/>
          </p:cNvPicPr>
          <p:nvPr/>
        </p:nvPicPr>
        <p:blipFill>
          <a:blip r:embed="rId2" cstate="print"/>
          <a:srcRect/>
          <a:stretch>
            <a:fillRect/>
          </a:stretch>
        </p:blipFill>
        <p:spPr bwMode="auto">
          <a:xfrm>
            <a:off x="4572000" y="1357298"/>
            <a:ext cx="1488292" cy="164307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643042" y="1357298"/>
            <a:ext cx="1357321" cy="1643073"/>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3071802" y="1357298"/>
            <a:ext cx="1396612" cy="1643073"/>
          </a:xfrm>
          <a:prstGeom prst="rect">
            <a:avLst/>
          </a:prstGeom>
          <a:noFill/>
          <a:ln w="9525">
            <a:noFill/>
            <a:miter lim="800000"/>
            <a:headEnd/>
            <a:tailEnd/>
          </a:ln>
        </p:spPr>
      </p:pic>
      <p:pic>
        <p:nvPicPr>
          <p:cNvPr id="1033" name="Picture 9"/>
          <p:cNvPicPr>
            <a:picLocks noChangeAspect="1" noChangeArrowheads="1"/>
          </p:cNvPicPr>
          <p:nvPr/>
        </p:nvPicPr>
        <p:blipFill>
          <a:blip r:embed="rId5" cstate="print"/>
          <a:srcRect/>
          <a:stretch>
            <a:fillRect/>
          </a:stretch>
        </p:blipFill>
        <p:spPr bwMode="auto">
          <a:xfrm>
            <a:off x="3071803" y="3214686"/>
            <a:ext cx="1428759" cy="1662103"/>
          </a:xfrm>
          <a:prstGeom prst="rect">
            <a:avLst/>
          </a:prstGeom>
          <a:noFill/>
          <a:ln w="9525">
            <a:noFill/>
            <a:miter lim="800000"/>
            <a:headEnd/>
            <a:tailEnd/>
          </a:ln>
        </p:spPr>
      </p:pic>
      <p:pic>
        <p:nvPicPr>
          <p:cNvPr id="1034" name="Picture 10"/>
          <p:cNvPicPr>
            <a:picLocks noChangeAspect="1" noChangeArrowheads="1"/>
          </p:cNvPicPr>
          <p:nvPr/>
        </p:nvPicPr>
        <p:blipFill>
          <a:blip r:embed="rId6" cstate="print"/>
          <a:srcRect/>
          <a:stretch>
            <a:fillRect/>
          </a:stretch>
        </p:blipFill>
        <p:spPr bwMode="auto">
          <a:xfrm>
            <a:off x="142844" y="1357298"/>
            <a:ext cx="1428760" cy="1643073"/>
          </a:xfrm>
          <a:prstGeom prst="rect">
            <a:avLst/>
          </a:prstGeom>
          <a:noFill/>
          <a:ln w="9525">
            <a:noFill/>
            <a:miter lim="800000"/>
            <a:headEnd/>
            <a:tailEnd/>
          </a:ln>
        </p:spPr>
      </p:pic>
      <p:sp>
        <p:nvSpPr>
          <p:cNvPr id="22" name="pole tekstowe 21"/>
          <p:cNvSpPr txBox="1"/>
          <p:nvPr/>
        </p:nvSpPr>
        <p:spPr>
          <a:xfrm>
            <a:off x="5643570" y="2571744"/>
            <a:ext cx="301686" cy="369332"/>
          </a:xfrm>
          <a:prstGeom prst="rect">
            <a:avLst/>
          </a:prstGeom>
          <a:noFill/>
        </p:spPr>
        <p:txBody>
          <a:bodyPr wrap="none" rtlCol="0">
            <a:spAutoFit/>
          </a:bodyPr>
          <a:lstStyle/>
          <a:p>
            <a:r>
              <a:rPr lang="pl-PL" b="1" dirty="0" smtClean="0"/>
              <a:t>4</a:t>
            </a:r>
            <a:endParaRPr lang="pl-PL" b="1" dirty="0"/>
          </a:p>
        </p:txBody>
      </p:sp>
      <p:sp>
        <p:nvSpPr>
          <p:cNvPr id="23" name="pole tekstowe 22"/>
          <p:cNvSpPr txBox="1"/>
          <p:nvPr/>
        </p:nvSpPr>
        <p:spPr>
          <a:xfrm>
            <a:off x="2643174" y="2571744"/>
            <a:ext cx="301686" cy="369332"/>
          </a:xfrm>
          <a:prstGeom prst="rect">
            <a:avLst/>
          </a:prstGeom>
          <a:noFill/>
        </p:spPr>
        <p:txBody>
          <a:bodyPr wrap="none" rtlCol="0">
            <a:spAutoFit/>
          </a:bodyPr>
          <a:lstStyle/>
          <a:p>
            <a:r>
              <a:rPr lang="pl-PL" b="1" dirty="0" smtClean="0"/>
              <a:t>2</a:t>
            </a:r>
            <a:endParaRPr lang="pl-PL" b="1" dirty="0"/>
          </a:p>
        </p:txBody>
      </p:sp>
      <p:sp>
        <p:nvSpPr>
          <p:cNvPr id="25" name="pole tekstowe 24"/>
          <p:cNvSpPr txBox="1"/>
          <p:nvPr/>
        </p:nvSpPr>
        <p:spPr>
          <a:xfrm>
            <a:off x="4214810" y="2643182"/>
            <a:ext cx="301686" cy="369332"/>
          </a:xfrm>
          <a:prstGeom prst="rect">
            <a:avLst/>
          </a:prstGeom>
          <a:noFill/>
        </p:spPr>
        <p:txBody>
          <a:bodyPr wrap="square" rtlCol="0">
            <a:spAutoFit/>
          </a:bodyPr>
          <a:lstStyle/>
          <a:p>
            <a:r>
              <a:rPr lang="pl-PL" b="1" dirty="0" smtClean="0"/>
              <a:t>3</a:t>
            </a:r>
            <a:endParaRPr lang="pl-PL" b="1" dirty="0"/>
          </a:p>
        </p:txBody>
      </p:sp>
      <p:sp>
        <p:nvSpPr>
          <p:cNvPr id="26" name="pole tekstowe 25"/>
          <p:cNvSpPr txBox="1"/>
          <p:nvPr/>
        </p:nvSpPr>
        <p:spPr>
          <a:xfrm>
            <a:off x="4214810" y="4357694"/>
            <a:ext cx="301686" cy="369332"/>
          </a:xfrm>
          <a:prstGeom prst="rect">
            <a:avLst/>
          </a:prstGeom>
          <a:noFill/>
        </p:spPr>
        <p:txBody>
          <a:bodyPr wrap="none" rtlCol="0">
            <a:spAutoFit/>
          </a:bodyPr>
          <a:lstStyle/>
          <a:p>
            <a:r>
              <a:rPr lang="pl-PL" b="1" dirty="0" smtClean="0"/>
              <a:t>7</a:t>
            </a:r>
            <a:endParaRPr lang="pl-PL" b="1" dirty="0"/>
          </a:p>
        </p:txBody>
      </p:sp>
      <p:sp>
        <p:nvSpPr>
          <p:cNvPr id="27" name="pole tekstowe 26"/>
          <p:cNvSpPr txBox="1"/>
          <p:nvPr/>
        </p:nvSpPr>
        <p:spPr>
          <a:xfrm>
            <a:off x="1214414" y="2643182"/>
            <a:ext cx="301686" cy="369332"/>
          </a:xfrm>
          <a:prstGeom prst="rect">
            <a:avLst/>
          </a:prstGeom>
          <a:noFill/>
        </p:spPr>
        <p:txBody>
          <a:bodyPr wrap="none" rtlCol="0">
            <a:spAutoFit/>
          </a:bodyPr>
          <a:lstStyle/>
          <a:p>
            <a:r>
              <a:rPr lang="pl-PL" b="1" dirty="0" smtClean="0"/>
              <a:t>1</a:t>
            </a:r>
            <a:endParaRPr lang="pl-PL" b="1" dirty="0"/>
          </a:p>
        </p:txBody>
      </p:sp>
      <p:sp>
        <p:nvSpPr>
          <p:cNvPr id="29" name="pole tekstowe 28"/>
          <p:cNvSpPr txBox="1"/>
          <p:nvPr/>
        </p:nvSpPr>
        <p:spPr>
          <a:xfrm>
            <a:off x="4143372" y="6215082"/>
            <a:ext cx="301686" cy="369332"/>
          </a:xfrm>
          <a:prstGeom prst="rect">
            <a:avLst/>
          </a:prstGeom>
          <a:noFill/>
        </p:spPr>
        <p:txBody>
          <a:bodyPr wrap="none" rtlCol="0">
            <a:spAutoFit/>
          </a:bodyPr>
          <a:lstStyle/>
          <a:p>
            <a:r>
              <a:rPr lang="pl-PL" b="1" dirty="0" smtClean="0">
                <a:solidFill>
                  <a:schemeClr val="bg1"/>
                </a:solidFill>
              </a:rPr>
              <a:t>7</a:t>
            </a:r>
            <a:endParaRPr lang="pl-PL" b="1" dirty="0">
              <a:solidFill>
                <a:schemeClr val="bg1"/>
              </a:solidFill>
            </a:endParaRPr>
          </a:p>
        </p:txBody>
      </p:sp>
      <p:pic>
        <p:nvPicPr>
          <p:cNvPr id="1036" name="Picture 12"/>
          <p:cNvPicPr>
            <a:picLocks noChangeAspect="1" noChangeArrowheads="1"/>
          </p:cNvPicPr>
          <p:nvPr/>
        </p:nvPicPr>
        <p:blipFill>
          <a:blip r:embed="rId7" cstate="print"/>
          <a:srcRect/>
          <a:stretch>
            <a:fillRect/>
          </a:stretch>
        </p:blipFill>
        <p:spPr bwMode="auto">
          <a:xfrm>
            <a:off x="1643042" y="3214685"/>
            <a:ext cx="1357322" cy="1643075"/>
          </a:xfrm>
          <a:prstGeom prst="rect">
            <a:avLst/>
          </a:prstGeom>
          <a:noFill/>
          <a:ln w="9525">
            <a:noFill/>
            <a:miter lim="800000"/>
            <a:headEnd/>
            <a:tailEnd/>
          </a:ln>
        </p:spPr>
      </p:pic>
      <p:pic>
        <p:nvPicPr>
          <p:cNvPr id="1037" name="Picture 13"/>
          <p:cNvPicPr>
            <a:picLocks noChangeAspect="1" noChangeArrowheads="1"/>
          </p:cNvPicPr>
          <p:nvPr/>
        </p:nvPicPr>
        <p:blipFill>
          <a:blip r:embed="rId8" cstate="print"/>
          <a:srcRect/>
          <a:stretch>
            <a:fillRect/>
          </a:stretch>
        </p:blipFill>
        <p:spPr bwMode="auto">
          <a:xfrm>
            <a:off x="142844" y="5000636"/>
            <a:ext cx="1428760" cy="1500198"/>
          </a:xfrm>
          <a:prstGeom prst="rect">
            <a:avLst/>
          </a:prstGeom>
          <a:noFill/>
          <a:ln w="9525">
            <a:noFill/>
            <a:miter lim="800000"/>
            <a:headEnd/>
            <a:tailEnd/>
          </a:ln>
        </p:spPr>
      </p:pic>
      <p:sp>
        <p:nvSpPr>
          <p:cNvPr id="33" name="pole tekstowe 32"/>
          <p:cNvSpPr txBox="1"/>
          <p:nvPr/>
        </p:nvSpPr>
        <p:spPr>
          <a:xfrm>
            <a:off x="1142976" y="6072206"/>
            <a:ext cx="399045" cy="369332"/>
          </a:xfrm>
          <a:prstGeom prst="rect">
            <a:avLst/>
          </a:prstGeom>
          <a:noFill/>
        </p:spPr>
        <p:txBody>
          <a:bodyPr wrap="square" rtlCol="0">
            <a:spAutoFit/>
          </a:bodyPr>
          <a:lstStyle/>
          <a:p>
            <a:r>
              <a:rPr lang="pl-PL" b="1" dirty="0" smtClean="0"/>
              <a:t>9</a:t>
            </a:r>
            <a:endParaRPr lang="pl-PL" b="1" dirty="0"/>
          </a:p>
        </p:txBody>
      </p:sp>
      <p:sp>
        <p:nvSpPr>
          <p:cNvPr id="34" name="pole tekstowe 33"/>
          <p:cNvSpPr txBox="1"/>
          <p:nvPr/>
        </p:nvSpPr>
        <p:spPr>
          <a:xfrm>
            <a:off x="2643174" y="4357694"/>
            <a:ext cx="301686" cy="369332"/>
          </a:xfrm>
          <a:prstGeom prst="rect">
            <a:avLst/>
          </a:prstGeom>
          <a:noFill/>
        </p:spPr>
        <p:txBody>
          <a:bodyPr wrap="none" rtlCol="0">
            <a:spAutoFit/>
          </a:bodyPr>
          <a:lstStyle/>
          <a:p>
            <a:r>
              <a:rPr lang="pl-PL" b="1" dirty="0" smtClean="0"/>
              <a:t>6</a:t>
            </a:r>
            <a:endParaRPr lang="pl-PL" b="1" dirty="0"/>
          </a:p>
        </p:txBody>
      </p:sp>
      <p:pic>
        <p:nvPicPr>
          <p:cNvPr id="1038" name="Picture 14"/>
          <p:cNvPicPr>
            <a:picLocks noChangeAspect="1" noChangeArrowheads="1"/>
          </p:cNvPicPr>
          <p:nvPr/>
        </p:nvPicPr>
        <p:blipFill>
          <a:blip r:embed="rId9" cstate="print"/>
          <a:srcRect/>
          <a:stretch>
            <a:fillRect/>
          </a:stretch>
        </p:blipFill>
        <p:spPr bwMode="auto">
          <a:xfrm>
            <a:off x="4572000" y="3214686"/>
            <a:ext cx="1428760" cy="1643074"/>
          </a:xfrm>
          <a:prstGeom prst="rect">
            <a:avLst/>
          </a:prstGeom>
          <a:noFill/>
          <a:ln w="9525">
            <a:noFill/>
            <a:miter lim="800000"/>
            <a:headEnd/>
            <a:tailEnd/>
          </a:ln>
        </p:spPr>
      </p:pic>
      <p:sp>
        <p:nvSpPr>
          <p:cNvPr id="37" name="pole tekstowe 36"/>
          <p:cNvSpPr txBox="1"/>
          <p:nvPr/>
        </p:nvSpPr>
        <p:spPr>
          <a:xfrm>
            <a:off x="5500694" y="4357694"/>
            <a:ext cx="301686" cy="369332"/>
          </a:xfrm>
          <a:prstGeom prst="rect">
            <a:avLst/>
          </a:prstGeom>
          <a:noFill/>
        </p:spPr>
        <p:txBody>
          <a:bodyPr wrap="none" rtlCol="0">
            <a:spAutoFit/>
          </a:bodyPr>
          <a:lstStyle/>
          <a:p>
            <a:r>
              <a:rPr lang="pl-PL" b="1" dirty="0" smtClean="0"/>
              <a:t>8</a:t>
            </a:r>
            <a:endParaRPr lang="pl-PL" b="1" dirty="0"/>
          </a:p>
        </p:txBody>
      </p:sp>
      <p:sp>
        <p:nvSpPr>
          <p:cNvPr id="38" name="pole tekstowe 37"/>
          <p:cNvSpPr txBox="1"/>
          <p:nvPr/>
        </p:nvSpPr>
        <p:spPr>
          <a:xfrm>
            <a:off x="6000760" y="0"/>
            <a:ext cx="3143240" cy="9925794"/>
          </a:xfrm>
          <a:prstGeom prst="rect">
            <a:avLst/>
          </a:prstGeom>
          <a:noFill/>
        </p:spPr>
        <p:txBody>
          <a:bodyPr wrap="square" rtlCol="0">
            <a:spAutoFit/>
          </a:bodyPr>
          <a:lstStyle/>
          <a:p>
            <a:pPr marL="342900" indent="-342900">
              <a:spcAft>
                <a:spcPts val="600"/>
              </a:spcAft>
            </a:pPr>
            <a:r>
              <a:rPr lang="pl-PL" dirty="0" smtClean="0"/>
              <a:t>1.Kłosówka </a:t>
            </a:r>
            <a:r>
              <a:rPr lang="pl-PL" dirty="0"/>
              <a:t>wełnista </a:t>
            </a:r>
          </a:p>
          <a:p>
            <a:pPr>
              <a:spcAft>
                <a:spcPts val="600"/>
              </a:spcAft>
            </a:pPr>
            <a:r>
              <a:rPr lang="pl-PL" dirty="0" smtClean="0"/>
              <a:t> </a:t>
            </a:r>
            <a:r>
              <a:rPr lang="pl-PL" dirty="0" err="1" smtClean="0"/>
              <a:t>Holcus</a:t>
            </a:r>
            <a:r>
              <a:rPr lang="pl-PL" dirty="0" smtClean="0"/>
              <a:t> </a:t>
            </a:r>
            <a:r>
              <a:rPr lang="pl-PL" dirty="0" err="1"/>
              <a:t>lanatus</a:t>
            </a:r>
            <a:r>
              <a:rPr lang="pl-PL" dirty="0"/>
              <a:t> 	 </a:t>
            </a:r>
            <a:r>
              <a:rPr lang="pl-PL" dirty="0" smtClean="0"/>
              <a:t>     [35</a:t>
            </a:r>
            <a:r>
              <a:rPr lang="pl-PL" dirty="0"/>
              <a:t>%]</a:t>
            </a:r>
          </a:p>
          <a:p>
            <a:pPr marL="342900" indent="-342900">
              <a:spcAft>
                <a:spcPts val="600"/>
              </a:spcAft>
            </a:pPr>
            <a:r>
              <a:rPr lang="pl-PL" dirty="0" smtClean="0"/>
              <a:t>2. Wiechlina </a:t>
            </a:r>
            <a:r>
              <a:rPr lang="pl-PL" dirty="0"/>
              <a:t>łąkowa </a:t>
            </a:r>
          </a:p>
          <a:p>
            <a:pPr marL="342900" indent="-342900">
              <a:spcAft>
                <a:spcPts val="600"/>
              </a:spcAft>
            </a:pPr>
            <a:r>
              <a:rPr lang="pl-PL" dirty="0" smtClean="0"/>
              <a:t> </a:t>
            </a:r>
            <a:r>
              <a:rPr lang="pl-PL" dirty="0" err="1" smtClean="0"/>
              <a:t>Poa</a:t>
            </a:r>
            <a:r>
              <a:rPr lang="pl-PL" dirty="0" smtClean="0"/>
              <a:t> </a:t>
            </a:r>
            <a:r>
              <a:rPr lang="pl-PL" dirty="0" err="1"/>
              <a:t>pratensis</a:t>
            </a:r>
            <a:r>
              <a:rPr lang="pl-PL" dirty="0"/>
              <a:t> 	</a:t>
            </a:r>
            <a:r>
              <a:rPr lang="pl-PL" dirty="0" smtClean="0"/>
              <a:t>      [</a:t>
            </a:r>
            <a:r>
              <a:rPr lang="pl-PL" dirty="0"/>
              <a:t>15</a:t>
            </a:r>
            <a:r>
              <a:rPr lang="pl-PL" dirty="0" smtClean="0"/>
              <a:t>%]</a:t>
            </a:r>
          </a:p>
          <a:p>
            <a:pPr>
              <a:spcAft>
                <a:spcPts val="600"/>
              </a:spcAft>
            </a:pPr>
            <a:r>
              <a:rPr lang="pl-PL" dirty="0" smtClean="0"/>
              <a:t>3. Wiechlina zwyczajna </a:t>
            </a:r>
          </a:p>
          <a:p>
            <a:pPr>
              <a:spcAft>
                <a:spcPts val="600"/>
              </a:spcAft>
            </a:pPr>
            <a:r>
              <a:rPr lang="pl-PL" i="1" dirty="0" err="1" smtClean="0"/>
              <a:t>Poa</a:t>
            </a:r>
            <a:r>
              <a:rPr lang="pl-PL" i="1" dirty="0" smtClean="0"/>
              <a:t> </a:t>
            </a:r>
            <a:r>
              <a:rPr lang="pl-PL" i="1" dirty="0" err="1" smtClean="0"/>
              <a:t>trivialis</a:t>
            </a:r>
            <a:r>
              <a:rPr lang="pl-PL" i="1" dirty="0" smtClean="0"/>
              <a:t> 	      </a:t>
            </a:r>
            <a:r>
              <a:rPr lang="pl-PL" dirty="0" smtClean="0"/>
              <a:t>[10%]</a:t>
            </a:r>
          </a:p>
          <a:p>
            <a:pPr>
              <a:spcAft>
                <a:spcPts val="600"/>
              </a:spcAft>
            </a:pPr>
            <a:r>
              <a:rPr lang="pl-PL" dirty="0" smtClean="0"/>
              <a:t>4 .Kupkówka pospolita</a:t>
            </a:r>
          </a:p>
          <a:p>
            <a:pPr>
              <a:spcAft>
                <a:spcPts val="600"/>
              </a:spcAft>
            </a:pPr>
            <a:r>
              <a:rPr lang="pl-PL" i="1" dirty="0" err="1" smtClean="0"/>
              <a:t>Dactylis</a:t>
            </a:r>
            <a:r>
              <a:rPr lang="pl-PL" i="1" dirty="0" smtClean="0"/>
              <a:t> </a:t>
            </a:r>
            <a:r>
              <a:rPr lang="pl-PL" i="1" dirty="0" err="1" smtClean="0"/>
              <a:t>glomerata</a:t>
            </a:r>
            <a:r>
              <a:rPr lang="pl-PL" i="1" dirty="0" smtClean="0"/>
              <a:t>        </a:t>
            </a:r>
            <a:r>
              <a:rPr lang="pl-PL" dirty="0" smtClean="0"/>
              <a:t>[7%]</a:t>
            </a:r>
          </a:p>
          <a:p>
            <a:pPr>
              <a:spcAft>
                <a:spcPts val="600"/>
              </a:spcAft>
            </a:pPr>
            <a:r>
              <a:rPr lang="pl-PL" dirty="0" smtClean="0"/>
              <a:t>5. Ostrożeń warzywny</a:t>
            </a:r>
          </a:p>
          <a:p>
            <a:pPr>
              <a:spcAft>
                <a:spcPts val="600"/>
              </a:spcAft>
            </a:pPr>
            <a:r>
              <a:rPr lang="pl-PL" i="1" dirty="0" err="1" smtClean="0"/>
              <a:t>Cirsium</a:t>
            </a:r>
            <a:r>
              <a:rPr lang="pl-PL" i="1" dirty="0" smtClean="0"/>
              <a:t> </a:t>
            </a:r>
            <a:r>
              <a:rPr lang="pl-PL" i="1" dirty="0" err="1" smtClean="0"/>
              <a:t>oleraceum</a:t>
            </a:r>
            <a:r>
              <a:rPr lang="pl-PL" i="1" dirty="0" smtClean="0"/>
              <a:t>        </a:t>
            </a:r>
            <a:r>
              <a:rPr lang="pl-PL" dirty="0" smtClean="0"/>
              <a:t>[6%]</a:t>
            </a:r>
          </a:p>
          <a:p>
            <a:pPr>
              <a:spcAft>
                <a:spcPts val="600"/>
              </a:spcAft>
            </a:pPr>
            <a:r>
              <a:rPr lang="pl-PL" i="1" dirty="0" smtClean="0"/>
              <a:t>6. Rdest wężownik </a:t>
            </a:r>
          </a:p>
          <a:p>
            <a:pPr>
              <a:spcAft>
                <a:spcPts val="600"/>
              </a:spcAft>
            </a:pPr>
            <a:r>
              <a:rPr lang="pl-PL" i="1" dirty="0" err="1" smtClean="0"/>
              <a:t>Polygonum</a:t>
            </a:r>
            <a:r>
              <a:rPr lang="pl-PL" i="1" dirty="0" smtClean="0"/>
              <a:t> </a:t>
            </a:r>
            <a:r>
              <a:rPr lang="pl-PL" i="1" dirty="0" err="1" smtClean="0"/>
              <a:t>bistorta</a:t>
            </a:r>
            <a:r>
              <a:rPr lang="pl-PL" i="1" dirty="0" smtClean="0"/>
              <a:t>       </a:t>
            </a:r>
            <a:r>
              <a:rPr lang="pl-PL" dirty="0" smtClean="0"/>
              <a:t>[6%]</a:t>
            </a:r>
          </a:p>
          <a:p>
            <a:pPr>
              <a:spcAft>
                <a:spcPts val="600"/>
              </a:spcAft>
            </a:pPr>
            <a:r>
              <a:rPr lang="pl-PL" dirty="0" smtClean="0"/>
              <a:t>7 .Śmiałek darniowy</a:t>
            </a:r>
          </a:p>
          <a:p>
            <a:pPr>
              <a:spcAft>
                <a:spcPts val="600"/>
              </a:spcAft>
            </a:pPr>
            <a:r>
              <a:rPr lang="pl-PL" i="1" dirty="0" err="1" smtClean="0"/>
              <a:t>Deschampsia</a:t>
            </a:r>
            <a:r>
              <a:rPr lang="pl-PL" i="1" dirty="0" smtClean="0"/>
              <a:t> </a:t>
            </a:r>
            <a:r>
              <a:rPr lang="pl-PL" i="1" dirty="0" err="1" smtClean="0"/>
              <a:t>caepitosa</a:t>
            </a:r>
            <a:r>
              <a:rPr lang="pl-PL" dirty="0" smtClean="0"/>
              <a:t> [5%]</a:t>
            </a:r>
          </a:p>
          <a:p>
            <a:pPr>
              <a:spcAft>
                <a:spcPts val="600"/>
              </a:spcAft>
            </a:pPr>
            <a:r>
              <a:rPr lang="pl-PL" dirty="0" smtClean="0"/>
              <a:t>8. Turzyca owłosiona </a:t>
            </a:r>
          </a:p>
          <a:p>
            <a:pPr>
              <a:spcAft>
                <a:spcPts val="600"/>
              </a:spcAft>
            </a:pPr>
            <a:r>
              <a:rPr lang="pl-PL" i="1" dirty="0" err="1" smtClean="0"/>
              <a:t>Carex</a:t>
            </a:r>
            <a:r>
              <a:rPr lang="pl-PL" i="1" dirty="0" smtClean="0"/>
              <a:t> </a:t>
            </a:r>
            <a:r>
              <a:rPr lang="pl-PL" i="1" dirty="0" err="1" smtClean="0"/>
              <a:t>hirta</a:t>
            </a:r>
            <a:r>
              <a:rPr lang="pl-PL" dirty="0" smtClean="0"/>
              <a:t> 	        [5%]</a:t>
            </a:r>
          </a:p>
          <a:p>
            <a:pPr>
              <a:spcAft>
                <a:spcPts val="600"/>
              </a:spcAft>
            </a:pPr>
            <a:r>
              <a:rPr lang="pl-PL" dirty="0" smtClean="0"/>
              <a:t>9. Jaskier ostry </a:t>
            </a:r>
          </a:p>
          <a:p>
            <a:pPr>
              <a:spcAft>
                <a:spcPts val="600"/>
              </a:spcAft>
            </a:pPr>
            <a:r>
              <a:rPr lang="pl-PL" i="1" dirty="0" err="1" smtClean="0"/>
              <a:t>Ranunculus</a:t>
            </a:r>
            <a:r>
              <a:rPr lang="pl-PL" i="1" dirty="0" smtClean="0"/>
              <a:t> </a:t>
            </a:r>
            <a:r>
              <a:rPr lang="pl-PL" i="1" dirty="0" err="1" smtClean="0"/>
              <a:t>acris</a:t>
            </a:r>
            <a:r>
              <a:rPr lang="pl-PL" i="1" dirty="0" smtClean="0"/>
              <a:t> 	        </a:t>
            </a:r>
            <a:r>
              <a:rPr lang="pl-PL" dirty="0" smtClean="0"/>
              <a:t>[4%]</a:t>
            </a:r>
            <a:endParaRPr lang="pl-PL" i="1" dirty="0" smtClean="0"/>
          </a:p>
          <a:p>
            <a:pPr>
              <a:spcAft>
                <a:spcPts val="600"/>
              </a:spcAft>
            </a:pPr>
            <a:endParaRPr lang="pl-PL" dirty="0" smtClean="0"/>
          </a:p>
          <a:p>
            <a:pPr>
              <a:spcAft>
                <a:spcPts val="600"/>
              </a:spcAft>
            </a:pPr>
            <a:endParaRPr lang="pl-PL" dirty="0" smtClean="0"/>
          </a:p>
          <a:p>
            <a:pPr>
              <a:spcAft>
                <a:spcPts val="600"/>
              </a:spcAft>
            </a:pPr>
            <a:endParaRPr lang="pl-PL" dirty="0" smtClean="0"/>
          </a:p>
          <a:p>
            <a:pPr>
              <a:spcAft>
                <a:spcPts val="600"/>
              </a:spcAft>
            </a:pPr>
            <a:endParaRPr lang="pl-PL" dirty="0" smtClean="0"/>
          </a:p>
          <a:p>
            <a:pPr>
              <a:spcAft>
                <a:spcPts val="600"/>
              </a:spcAft>
            </a:pPr>
            <a:endParaRPr lang="pl-PL" dirty="0" smtClean="0"/>
          </a:p>
          <a:p>
            <a:pPr>
              <a:spcAft>
                <a:spcPts val="600"/>
              </a:spcAft>
            </a:pPr>
            <a:endParaRPr lang="pl-PL" i="1" dirty="0" smtClean="0"/>
          </a:p>
          <a:p>
            <a:pPr marL="342900" indent="-342900">
              <a:spcAft>
                <a:spcPts val="600"/>
              </a:spcAft>
            </a:pPr>
            <a:endParaRPr lang="pl-PL" dirty="0"/>
          </a:p>
          <a:p>
            <a:pPr>
              <a:spcAft>
                <a:spcPts val="600"/>
              </a:spcAft>
            </a:pPr>
            <a:endParaRPr lang="pl-PL" dirty="0" smtClean="0"/>
          </a:p>
          <a:p>
            <a:pPr>
              <a:spcAft>
                <a:spcPts val="600"/>
              </a:spcAft>
            </a:pPr>
            <a:endParaRPr lang="pl-PL" dirty="0" smtClean="0"/>
          </a:p>
          <a:p>
            <a:endParaRPr lang="pl-PL" dirty="0"/>
          </a:p>
        </p:txBody>
      </p:sp>
      <p:pic>
        <p:nvPicPr>
          <p:cNvPr id="40" name="Picture 11"/>
          <p:cNvPicPr>
            <a:picLocks noChangeAspect="1" noChangeArrowheads="1"/>
          </p:cNvPicPr>
          <p:nvPr/>
        </p:nvPicPr>
        <p:blipFill>
          <a:blip r:embed="rId10" cstate="print"/>
          <a:srcRect/>
          <a:stretch>
            <a:fillRect/>
          </a:stretch>
        </p:blipFill>
        <p:spPr bwMode="auto">
          <a:xfrm>
            <a:off x="142844" y="3214686"/>
            <a:ext cx="1428760" cy="1643073"/>
          </a:xfrm>
          <a:prstGeom prst="rect">
            <a:avLst/>
          </a:prstGeom>
          <a:noFill/>
          <a:ln w="9525">
            <a:noFill/>
            <a:miter lim="800000"/>
            <a:headEnd/>
            <a:tailEnd/>
          </a:ln>
        </p:spPr>
      </p:pic>
      <p:sp>
        <p:nvSpPr>
          <p:cNvPr id="41" name="pole tekstowe 40"/>
          <p:cNvSpPr txBox="1"/>
          <p:nvPr/>
        </p:nvSpPr>
        <p:spPr>
          <a:xfrm>
            <a:off x="1142976" y="4429132"/>
            <a:ext cx="301686" cy="369332"/>
          </a:xfrm>
          <a:prstGeom prst="rect">
            <a:avLst/>
          </a:prstGeom>
          <a:noFill/>
        </p:spPr>
        <p:txBody>
          <a:bodyPr wrap="none" rtlCol="0">
            <a:spAutoFit/>
          </a:bodyPr>
          <a:lstStyle/>
          <a:p>
            <a:r>
              <a:rPr lang="pl-PL" b="1" dirty="0" smtClean="0">
                <a:solidFill>
                  <a:schemeClr val="bg1"/>
                </a:solidFill>
              </a:rPr>
              <a:t>5</a:t>
            </a:r>
            <a:endParaRPr lang="pl-PL"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357166"/>
            <a:ext cx="8229600" cy="5840435"/>
          </a:xfrm>
        </p:spPr>
        <p:txBody>
          <a:bodyPr>
            <a:normAutofit/>
          </a:bodyPr>
          <a:lstStyle/>
          <a:p>
            <a:pPr>
              <a:buNone/>
            </a:pPr>
            <a:r>
              <a:rPr lang="pl-PL" sz="4400" b="1" dirty="0" smtClean="0"/>
              <a:t>	Cel renowacji:</a:t>
            </a:r>
          </a:p>
          <a:p>
            <a:pPr>
              <a:buNone/>
            </a:pPr>
            <a:endParaRPr lang="pl-PL" sz="4400" dirty="0" smtClean="0"/>
          </a:p>
          <a:p>
            <a:pPr algn="just">
              <a:buNone/>
            </a:pPr>
            <a:r>
              <a:rPr lang="pl-PL" dirty="0" smtClean="0"/>
              <a:t>	Po przeanalizowaniu składu runi stwierdzam, że gatunki zbędne to: turzyca, ostrożeń, rdest, </a:t>
            </a:r>
            <a:r>
              <a:rPr lang="pl-PL" dirty="0" smtClean="0"/>
              <a:t>jaskier</a:t>
            </a:r>
            <a:r>
              <a:rPr lang="pl-PL" dirty="0" smtClean="0"/>
              <a:t>. Należy</a:t>
            </a:r>
            <a:r>
              <a:rPr lang="pl-PL" dirty="0" smtClean="0"/>
              <a:t> też zredukować śmiałek </a:t>
            </a:r>
            <a:r>
              <a:rPr lang="pl-PL" dirty="0" smtClean="0"/>
              <a:t>darniowy oraz kłosówkę wełniastą. </a:t>
            </a:r>
          </a:p>
          <a:p>
            <a:pPr algn="just">
              <a:buNone/>
            </a:pPr>
            <a:r>
              <a:rPr lang="pl-PL" dirty="0" smtClean="0"/>
              <a:t>	Poprzez szereg zabiegów można poprawić stan użytku i jego przeznaczenie efektywnie zmienić na pastwiskowo – kośne lub </a:t>
            </a:r>
            <a:r>
              <a:rPr lang="pl-PL" dirty="0" smtClean="0"/>
              <a:t>przemienne</a:t>
            </a:r>
            <a:r>
              <a:rPr lang="pl-PL" dirty="0" smtClean="0"/>
              <a:t>, mieszane.</a:t>
            </a:r>
          </a:p>
          <a:p>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14282" y="357166"/>
            <a:ext cx="6715172" cy="6500834"/>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marL="514350" lvl="0" indent="-514350">
              <a:buNone/>
            </a:pPr>
            <a:r>
              <a:rPr lang="pl-PL" sz="8000" b="1" dirty="0" smtClean="0"/>
              <a:t>Zalecenia</a:t>
            </a:r>
          </a:p>
          <a:p>
            <a:pPr marL="514350" lvl="0" indent="-514350">
              <a:buNone/>
            </a:pPr>
            <a:endParaRPr lang="pl-PL" b="1" dirty="0" smtClean="0"/>
          </a:p>
          <a:p>
            <a:pPr marL="514350" lvl="0" indent="-514350" algn="just">
              <a:buFont typeface="+mj-lt"/>
              <a:buAutoNum type="arabicPeriod"/>
            </a:pPr>
            <a:r>
              <a:rPr lang="pl-PL" sz="4400" dirty="0" smtClean="0"/>
              <a:t>Zmienić </a:t>
            </a:r>
            <a:r>
              <a:rPr lang="pl-PL" sz="4400" dirty="0"/>
              <a:t>stosunki wodne poprzez melioracje, ewentualnie nawodnienie w okresie suszy </a:t>
            </a:r>
            <a:r>
              <a:rPr lang="pl-PL" sz="4400" dirty="0" smtClean="0"/>
              <a:t>          [trudne </a:t>
            </a:r>
            <a:r>
              <a:rPr lang="pl-PL" sz="4400" dirty="0"/>
              <a:t>do wykonania ze względu na wysokie koszty],</a:t>
            </a:r>
          </a:p>
          <a:p>
            <a:pPr marL="514350" lvl="0" indent="-514350" algn="just">
              <a:buFont typeface="+mj-lt"/>
              <a:buAutoNum type="arabicPeriod"/>
            </a:pPr>
            <a:r>
              <a:rPr lang="pl-PL" sz="4400" dirty="0"/>
              <a:t>Poprawa </a:t>
            </a:r>
            <a:r>
              <a:rPr lang="pl-PL" sz="4400" dirty="0" err="1"/>
              <a:t>ph</a:t>
            </a:r>
            <a:r>
              <a:rPr lang="pl-PL" sz="4400" dirty="0"/>
              <a:t> gleby [wapno w formie węglanowej, wolno działającej],</a:t>
            </a:r>
          </a:p>
          <a:p>
            <a:pPr marL="514350" lvl="0" indent="-514350" algn="just">
              <a:buFont typeface="+mj-lt"/>
              <a:buAutoNum type="arabicPeriod"/>
            </a:pPr>
            <a:r>
              <a:rPr lang="pl-PL" sz="4400" dirty="0"/>
              <a:t>Częściowe usunięcie starej darni, wyrównanie jej poprzez np. frezowanie, mulczowanie, oraz wałowanie,</a:t>
            </a:r>
          </a:p>
          <a:p>
            <a:pPr marL="514350" lvl="0" indent="-514350" algn="just">
              <a:buFont typeface="+mj-lt"/>
              <a:buAutoNum type="arabicPeriod"/>
            </a:pPr>
            <a:r>
              <a:rPr lang="pl-PL" sz="4400" dirty="0"/>
              <a:t>Konieczność uprawy i podsiewu jedną z </a:t>
            </a:r>
            <a:r>
              <a:rPr lang="pl-PL" sz="4400" dirty="0" smtClean="0"/>
              <a:t>metod	 [frezowanie </a:t>
            </a:r>
            <a:r>
              <a:rPr lang="pl-PL" sz="4400" dirty="0"/>
              <a:t>darni, nacinanie darni] odpowiednio dobraną mieszanką traw z udziałem motylkowych,</a:t>
            </a:r>
          </a:p>
          <a:p>
            <a:pPr marL="514350" lvl="0" indent="-514350" algn="just">
              <a:buFont typeface="+mj-lt"/>
              <a:buAutoNum type="arabicPeriod"/>
            </a:pPr>
            <a:r>
              <a:rPr lang="pl-PL" sz="4400" dirty="0"/>
              <a:t>Odpowiednio zaplanowane w czasie, terminowe koszenie pielęgnacyjne,</a:t>
            </a:r>
          </a:p>
          <a:p>
            <a:pPr marL="514350" lvl="0" indent="-514350" algn="just">
              <a:buFont typeface="+mj-lt"/>
              <a:buAutoNum type="arabicPeriod"/>
            </a:pPr>
            <a:r>
              <a:rPr lang="pl-PL" sz="4400" dirty="0"/>
              <a:t>Właściwe nawożenie mineralne,</a:t>
            </a:r>
          </a:p>
          <a:p>
            <a:pPr marL="514350" lvl="0" indent="-514350" algn="just">
              <a:buFont typeface="+mj-lt"/>
              <a:buAutoNum type="arabicPeriod"/>
            </a:pPr>
            <a:r>
              <a:rPr lang="pl-PL" sz="4400" dirty="0"/>
              <a:t>Określenie przeznaczenia łąki</a:t>
            </a:r>
            <a:r>
              <a:rPr lang="pl-PL" sz="4400" dirty="0" smtClean="0"/>
              <a:t>,</a:t>
            </a:r>
            <a:endParaRPr lang="pl-PL" sz="4400" dirty="0"/>
          </a:p>
        </p:txBody>
      </p:sp>
      <p:pic>
        <p:nvPicPr>
          <p:cNvPr id="1026" name="Picture 2"/>
          <p:cNvPicPr>
            <a:picLocks noChangeAspect="1" noChangeArrowheads="1"/>
          </p:cNvPicPr>
          <p:nvPr/>
        </p:nvPicPr>
        <p:blipFill>
          <a:blip r:embed="rId2" cstate="print"/>
          <a:srcRect/>
          <a:stretch>
            <a:fillRect/>
          </a:stretch>
        </p:blipFill>
        <p:spPr bwMode="auto">
          <a:xfrm>
            <a:off x="7072330" y="3929066"/>
            <a:ext cx="1811168" cy="121444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072330" y="2428868"/>
            <a:ext cx="1765161" cy="1285884"/>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7000892" y="857232"/>
            <a:ext cx="1785930" cy="1339448"/>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7072330" y="5357826"/>
            <a:ext cx="1798813" cy="1333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5784" y="0"/>
            <a:ext cx="6472286" cy="5429288"/>
          </a:xfrm>
        </p:spPr>
        <p:txBody>
          <a:bodyPr>
            <a:noAutofit/>
          </a:bodyPr>
          <a:lstStyle/>
          <a:p>
            <a:pPr>
              <a:buNone/>
            </a:pPr>
            <a:r>
              <a:rPr lang="pl-PL" sz="2200" b="1" dirty="0" smtClean="0"/>
              <a:t>	Rozkład działań:</a:t>
            </a:r>
            <a:endParaRPr lang="pl-PL" sz="2200" dirty="0" smtClean="0"/>
          </a:p>
          <a:p>
            <a:endParaRPr lang="pl-PL" sz="2200" dirty="0" smtClean="0"/>
          </a:p>
          <a:p>
            <a:pPr algn="just">
              <a:spcBef>
                <a:spcPts val="0"/>
              </a:spcBef>
              <a:buNone/>
            </a:pPr>
            <a:r>
              <a:rPr lang="pl-PL" sz="2200" dirty="0" smtClean="0"/>
              <a:t>	Okres letnio – jesienny. </a:t>
            </a:r>
          </a:p>
          <a:p>
            <a:pPr algn="just">
              <a:spcBef>
                <a:spcPts val="0"/>
              </a:spcBef>
              <a:buNone/>
            </a:pPr>
            <a:endParaRPr lang="pl-PL" sz="2200" dirty="0" smtClean="0"/>
          </a:p>
          <a:p>
            <a:pPr algn="just">
              <a:spcBef>
                <a:spcPts val="0"/>
              </a:spcBef>
              <a:buNone/>
            </a:pPr>
            <a:r>
              <a:rPr lang="pl-PL" sz="2200" dirty="0" smtClean="0"/>
              <a:t>	- przeprowadzenie melioracji celem uniknięcia okresowych zalań, podtopień, co ograniczy inwazję niektórych gatunków roślin lub ich całkowite ustąpienie min. turzyca owłosiona, rdest wężownik, oraz po uniknięciu okresowych posuszy ustąpić może jaskier ostry i ostrożeń warzywny.</a:t>
            </a:r>
          </a:p>
          <a:p>
            <a:pPr algn="just">
              <a:spcBef>
                <a:spcPts val="0"/>
              </a:spcBef>
              <a:buNone/>
            </a:pPr>
            <a:r>
              <a:rPr lang="pl-PL" sz="2200" dirty="0" smtClean="0"/>
              <a:t>	- mulczowanie agregatem oraz wysiew wapna, które w trakcie wykonywania tego zabiegu wymiesza się z glebą, co przyspieszy jego działanie. Można również przeprowadzić frezowanie darni agregatem. Ma to na celu wyrównanie powierzchni, usunięcie kęp i pilśni np. po śmiałku darniowym, zdrewniałych części chwastów itp. </a:t>
            </a:r>
          </a:p>
          <a:p>
            <a:pPr algn="just">
              <a:spcBef>
                <a:spcPts val="0"/>
              </a:spcBef>
              <a:buNone/>
            </a:pPr>
            <a:r>
              <a:rPr lang="pl-PL" sz="2200" dirty="0" smtClean="0"/>
              <a:t>	Okres zimowy to rozkład materii organicznej i uwilgotnienie gleby.</a:t>
            </a:r>
          </a:p>
        </p:txBody>
      </p:sp>
      <p:pic>
        <p:nvPicPr>
          <p:cNvPr id="1028" name="Picture 4"/>
          <p:cNvPicPr>
            <a:picLocks noChangeAspect="1" noChangeArrowheads="1"/>
          </p:cNvPicPr>
          <p:nvPr/>
        </p:nvPicPr>
        <p:blipFill>
          <a:blip r:embed="rId2" cstate="print"/>
          <a:srcRect/>
          <a:stretch>
            <a:fillRect/>
          </a:stretch>
        </p:blipFill>
        <p:spPr bwMode="auto">
          <a:xfrm>
            <a:off x="6286512" y="4071942"/>
            <a:ext cx="2461457" cy="200432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286512" y="1785926"/>
            <a:ext cx="2500310" cy="16668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285728"/>
            <a:ext cx="7072330" cy="6572272"/>
          </a:xfrm>
        </p:spPr>
        <p:txBody>
          <a:bodyPr>
            <a:normAutofit fontScale="70000" lnSpcReduction="20000"/>
          </a:bodyPr>
          <a:lstStyle/>
          <a:p>
            <a:pPr>
              <a:buNone/>
            </a:pPr>
            <a:r>
              <a:rPr lang="pl-PL" dirty="0" smtClean="0"/>
              <a:t>Okres wiosenny.</a:t>
            </a:r>
          </a:p>
          <a:p>
            <a:pPr algn="just">
              <a:buNone/>
            </a:pPr>
            <a:endParaRPr lang="pl-PL" dirty="0" smtClean="0"/>
          </a:p>
          <a:p>
            <a:pPr algn="just">
              <a:buNone/>
            </a:pPr>
            <a:r>
              <a:rPr lang="pl-PL" dirty="0" smtClean="0"/>
              <a:t>	- zastosowanie nawożenia mineralnego[NPK i mikroelementy] jak najwcześniejszego , celem ruszenia wegetacji,</a:t>
            </a:r>
          </a:p>
          <a:p>
            <a:pPr algn="just">
              <a:buNone/>
            </a:pPr>
            <a:r>
              <a:rPr lang="pl-PL" dirty="0" smtClean="0"/>
              <a:t>	- wczesne skoszenie, a następnie wałowanie. Ma to na celu wyeliminowanie dominującej [35%] kłosówki wełnistej, która pod wpływem racjonalnego nawożenia i wałowania, czyli zagęszczenia gleby ustępuje z runi,</a:t>
            </a:r>
          </a:p>
          <a:p>
            <a:pPr algn="just">
              <a:buNone/>
            </a:pPr>
            <a:r>
              <a:rPr lang="pl-PL" dirty="0" smtClean="0"/>
              <a:t>	- na przełomie maja i czerwca po wcześniejszym zabiegu [pokos i wałowanie], przystąpić należy do podsiewu mieszanką której skład podano  niżej. </a:t>
            </a:r>
          </a:p>
          <a:p>
            <a:pPr algn="just">
              <a:buNone/>
            </a:pPr>
            <a:r>
              <a:rPr lang="pl-PL" dirty="0" smtClean="0"/>
              <a:t>	- zastosowana technika podsiewu to metoda nacinania darni za pomocą agregatu siewnikowego. Może to być: Bush, </a:t>
            </a:r>
            <a:r>
              <a:rPr lang="pl-PL" dirty="0" err="1" smtClean="0"/>
              <a:t>Unidrill</a:t>
            </a:r>
            <a:r>
              <a:rPr lang="pl-PL" dirty="0" smtClean="0"/>
              <a:t>, </a:t>
            </a:r>
            <a:r>
              <a:rPr lang="pl-PL" dirty="0" err="1" smtClean="0"/>
              <a:t>Tebbe</a:t>
            </a:r>
            <a:r>
              <a:rPr lang="pl-PL" dirty="0" smtClean="0"/>
              <a:t>, </a:t>
            </a:r>
            <a:r>
              <a:rPr lang="pl-PL" dirty="0" err="1" smtClean="0"/>
              <a:t>Vredo</a:t>
            </a:r>
            <a:r>
              <a:rPr lang="pl-PL" dirty="0" smtClean="0"/>
              <a:t>, </a:t>
            </a:r>
            <a:r>
              <a:rPr lang="pl-PL" dirty="0" err="1" smtClean="0"/>
              <a:t>Truax</a:t>
            </a:r>
            <a:r>
              <a:rPr lang="pl-PL" dirty="0" smtClean="0"/>
              <a:t> i inne.  Zasada ich działania polega na nacinaniu darni, jej rozchyleniu, a w powstałe szczeliny wysiew nasion a następnie w celu lepszego przykrycia angażuje się wał ugniatający. Rozstaw rzędów może być 50 – 130cm. W naszym przypadku stosujemy wariant co 50cm.[ ponieważ mamy zadarnieni pierwotne niskie– tylko 40%].</a:t>
            </a:r>
          </a:p>
          <a:p>
            <a:pPr algn="just">
              <a:buNone/>
            </a:pPr>
            <a:r>
              <a:rPr lang="pl-PL" dirty="0" smtClean="0"/>
              <a:t>	</a:t>
            </a:r>
          </a:p>
          <a:p>
            <a:pPr algn="just">
              <a:buNone/>
            </a:pPr>
            <a:endParaRPr lang="pl-PL" dirty="0"/>
          </a:p>
          <a:p>
            <a:endParaRPr lang="pl-PL" dirty="0"/>
          </a:p>
        </p:txBody>
      </p:sp>
      <p:pic>
        <p:nvPicPr>
          <p:cNvPr id="3074" name="Picture 2"/>
          <p:cNvPicPr>
            <a:picLocks noChangeAspect="1" noChangeArrowheads="1"/>
          </p:cNvPicPr>
          <p:nvPr/>
        </p:nvPicPr>
        <p:blipFill>
          <a:blip r:embed="rId2" cstate="print"/>
          <a:srcRect/>
          <a:stretch>
            <a:fillRect/>
          </a:stretch>
        </p:blipFill>
        <p:spPr bwMode="auto">
          <a:xfrm>
            <a:off x="7143768" y="714356"/>
            <a:ext cx="1810564" cy="116680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143768" y="5072074"/>
            <a:ext cx="1857388" cy="1279511"/>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7143768" y="2000240"/>
            <a:ext cx="1857404" cy="1381124"/>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7143768" y="3571876"/>
            <a:ext cx="1857388" cy="1243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785794"/>
            <a:ext cx="6500826" cy="5286412"/>
          </a:xfrm>
        </p:spPr>
        <p:txBody>
          <a:bodyPr>
            <a:normAutofit fontScale="77500" lnSpcReduction="20000"/>
          </a:bodyPr>
          <a:lstStyle/>
          <a:p>
            <a:pPr algn="just">
              <a:buNone/>
            </a:pPr>
            <a:r>
              <a:rPr lang="pl-PL" dirty="0" smtClean="0"/>
              <a:t>  </a:t>
            </a:r>
            <a:r>
              <a:rPr lang="pl-PL" dirty="0"/>
              <a:t>Okres letni.</a:t>
            </a:r>
          </a:p>
          <a:p>
            <a:pPr algn="just">
              <a:buNone/>
            </a:pPr>
            <a:r>
              <a:rPr lang="pl-PL" dirty="0" smtClean="0"/>
              <a:t>  </a:t>
            </a:r>
            <a:endParaRPr lang="pl-PL" dirty="0"/>
          </a:p>
          <a:p>
            <a:pPr algn="just">
              <a:buNone/>
            </a:pPr>
            <a:r>
              <a:rPr lang="pl-PL" dirty="0" smtClean="0"/>
              <a:t>-koszenie pielęgnacyjne i odchwaszczające [po 3 -4 tygodniach] na wysokość  10 – 12 cm  w celu uniknięcia zacienienia młodych roślin przez stara darń, a także przyspieszenie przez to krzewienia i wzmocnienia młodej trawy,</a:t>
            </a:r>
          </a:p>
          <a:p>
            <a:pPr algn="just">
              <a:buNone/>
            </a:pPr>
            <a:r>
              <a:rPr lang="pl-PL" dirty="0" smtClean="0"/>
              <a:t>	- właściwe nawożenie zasilające w ilości 20 – 30kg N/ha, [początek krzewienia, 3 – 4liście]</a:t>
            </a:r>
          </a:p>
          <a:p>
            <a:pPr algn="just">
              <a:buNone/>
            </a:pPr>
            <a:r>
              <a:rPr lang="pl-PL" dirty="0" smtClean="0"/>
              <a:t>	- wczesne zebranie pierwszego pokosu przy wysokości nie większej niż 29cm.</a:t>
            </a:r>
          </a:p>
          <a:p>
            <a:pPr algn="just">
              <a:buNone/>
            </a:pPr>
            <a:r>
              <a:rPr lang="pl-PL" dirty="0" smtClean="0"/>
              <a:t>	- przeprowadzić wałowanie po zbiorze 1-go pokosu traw,</a:t>
            </a:r>
          </a:p>
          <a:p>
            <a:endParaRPr lang="pl-PL" dirty="0"/>
          </a:p>
        </p:txBody>
      </p:sp>
      <p:pic>
        <p:nvPicPr>
          <p:cNvPr id="4" name="Picture 6"/>
          <p:cNvPicPr>
            <a:picLocks noChangeAspect="1" noChangeArrowheads="1"/>
          </p:cNvPicPr>
          <p:nvPr/>
        </p:nvPicPr>
        <p:blipFill>
          <a:blip r:embed="rId2" cstate="print"/>
          <a:srcRect/>
          <a:stretch>
            <a:fillRect/>
          </a:stretch>
        </p:blipFill>
        <p:spPr bwMode="auto">
          <a:xfrm>
            <a:off x="6715140" y="4357694"/>
            <a:ext cx="2286016" cy="1643074"/>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6715140" y="2643182"/>
            <a:ext cx="2272103" cy="1500198"/>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6715140" y="857232"/>
            <a:ext cx="2286016"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1563</TotalTime>
  <Words>580</Words>
  <Application>Microsoft Office PowerPoint</Application>
  <PresentationFormat>Pokaz na ekranie (4:3)</PresentationFormat>
  <Paragraphs>169</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Motyw pakietu Office</vt:lpstr>
      <vt:lpstr>Typ użytku zielonego: łąka trwała, położona na glebie torfowo – murszowej w siedlisku posusznym w rejonie nadmorskim.</vt:lpstr>
      <vt:lpstr> </vt:lpstr>
      <vt:lpstr>Slajd 3</vt:lpstr>
      <vt:lpstr>Łąka poddana analizie podlega renowacji ponieważ jej skład gatunkowy jest niezadowalający: </vt:lpstr>
      <vt:lpstr>Slajd 5</vt:lpstr>
      <vt:lpstr>Slajd 6</vt:lpstr>
      <vt:lpstr>Slajd 7</vt:lpstr>
      <vt:lpstr>Slajd 8</vt:lpstr>
      <vt:lpstr>Slajd 9</vt:lpstr>
      <vt:lpstr>Slajd 10</vt:lpstr>
      <vt:lpstr>Slajd 11</vt:lpstr>
      <vt:lpstr> Grupy konkurencyjności, co oznacza: I głuszy II i III;        II głuszy III;  III – mało konkurencyjny wobec I i II.  </vt:lpstr>
      <vt:lpstr>Slajd 13</vt:lpstr>
      <vt:lpstr>Slajd 14</vt:lpstr>
      <vt:lpstr>Udział % traw wysokich, niskich i roślin motylkowych na różnych typach UZ</vt:lpstr>
      <vt:lpstr>Dlaczego odnawiamy UZ ?</vt:lpstr>
      <vt:lpstr>Udział traw wysokich, niskich i roślin motylkowych w mieszankach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Dexter</dc:creator>
  <cp:lastModifiedBy>bogdan</cp:lastModifiedBy>
  <cp:revision>110</cp:revision>
  <dcterms:created xsi:type="dcterms:W3CDTF">2009-11-24T14:32:07Z</dcterms:created>
  <dcterms:modified xsi:type="dcterms:W3CDTF">2015-01-30T12:25:13Z</dcterms:modified>
</cp:coreProperties>
</file>