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5F993-035B-4BFB-AAFB-616DF498D56C}" type="datetimeFigureOut">
              <a:rPr lang="pl-PL" smtClean="0"/>
              <a:t>2014-06-13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9872C-2DBA-4DAA-A028-6DBD6917224B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Drób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026" name="Picture 2" descr="C:\Documents and Settings\uczen\Pulpit\dwie-ku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Ocena masy jaja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l-PL" dirty="0"/>
              <a:t>B.duże73 g i więcej, Duże 73-63 g, Średnie 63-53g, Małe 53 do 48g.</a:t>
            </a:r>
            <a:endParaRPr lang="pl-PL" dirty="0" smtClean="0"/>
          </a:p>
          <a:p>
            <a:r>
              <a:rPr lang="pl-PL" dirty="0"/>
              <a:t>Jaja </a:t>
            </a:r>
            <a:r>
              <a:rPr lang="pl-PL" dirty="0" err="1"/>
              <a:t>b.małe</a:t>
            </a:r>
            <a:r>
              <a:rPr lang="pl-PL" dirty="0"/>
              <a:t>- początek nieśności i zbyt wczesna </a:t>
            </a:r>
            <a:r>
              <a:rPr lang="pl-PL" dirty="0" err="1"/>
              <a:t>dojrzalośc</a:t>
            </a:r>
            <a:r>
              <a:rPr lang="pl-PL" dirty="0"/>
              <a:t> </a:t>
            </a:r>
            <a:r>
              <a:rPr lang="pl-PL" dirty="0" err="1"/>
              <a:t>plciowa</a:t>
            </a:r>
            <a:r>
              <a:rPr lang="pl-PL" dirty="0"/>
              <a:t>; naturalne </a:t>
            </a:r>
            <a:r>
              <a:rPr lang="pl-PL" dirty="0" err="1"/>
              <a:t>czyszcenie</a:t>
            </a:r>
            <a:r>
              <a:rPr lang="pl-PL" dirty="0"/>
              <a:t> jajowodu(pozbawione żółtka)</a:t>
            </a:r>
            <a:endParaRPr lang="pl-PL" dirty="0" smtClean="0"/>
          </a:p>
          <a:p>
            <a:r>
              <a:rPr lang="pl-PL" dirty="0"/>
              <a:t>Jaja </a:t>
            </a:r>
            <a:r>
              <a:rPr lang="pl-PL" dirty="0" err="1"/>
              <a:t>b.duże</a:t>
            </a:r>
            <a:r>
              <a:rPr lang="pl-PL" dirty="0"/>
              <a:t>- jaja </a:t>
            </a:r>
            <a:r>
              <a:rPr lang="pl-PL" dirty="0" err="1"/>
              <a:t>dwużołtkowe</a:t>
            </a:r>
            <a:r>
              <a:rPr lang="pl-PL" dirty="0"/>
              <a:t>(jednoczesna owulacja dwóch </a:t>
            </a:r>
            <a:r>
              <a:rPr lang="pl-PL" dirty="0" err="1"/>
              <a:t>pecherzyków</a:t>
            </a:r>
            <a:r>
              <a:rPr lang="pl-PL" dirty="0"/>
              <a:t> jajowych; zbyt wolne przesuwanie się </a:t>
            </a:r>
            <a:r>
              <a:rPr lang="pl-PL" dirty="0" err="1"/>
              <a:t>żołtka</a:t>
            </a:r>
            <a:r>
              <a:rPr lang="pl-PL" dirty="0"/>
              <a:t> co prowadzi do nadmiernego odkładania się białka; cofanie się uformowanego jaja na skutek ruchów antyperystaltycznych i ponowne otaczanie </a:t>
            </a:r>
            <a:r>
              <a:rPr lang="pl-PL" dirty="0" err="1"/>
              <a:t>biąłkiem</a:t>
            </a:r>
            <a:r>
              <a:rPr lang="pl-PL" dirty="0"/>
              <a:t>, błonami i skorupą.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NAJCZĘŚCIEJ WYSTEPUJĄCE WADY U DROBIU RZEŹNEGO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pl-PL" u="sng" dirty="0" err="1"/>
              <a:t>Odgnioty</a:t>
            </a:r>
            <a:r>
              <a:rPr lang="pl-PL" u="sng" dirty="0"/>
              <a:t> (pęcherze) </a:t>
            </a:r>
            <a:r>
              <a:rPr lang="pl-PL" u="sng" dirty="0" err="1"/>
              <a:t>piersiowe</a:t>
            </a:r>
            <a:r>
              <a:rPr lang="pl-PL" dirty="0" err="1"/>
              <a:t>-odgniot</a:t>
            </a:r>
            <a:r>
              <a:rPr lang="pl-PL" dirty="0"/>
              <a:t> ma kształt owalny 8cm na 3 cm, wypełniony jest płynem surowiczym. U brojlerów bardziej opierzonych </a:t>
            </a:r>
            <a:r>
              <a:rPr lang="pl-PL" dirty="0" err="1"/>
              <a:t>wystepuja</a:t>
            </a:r>
            <a:r>
              <a:rPr lang="pl-PL" dirty="0"/>
              <a:t> rzadziej, wada jest częstsza u samców. Tuszki z rozległymi pęcherzami </a:t>
            </a:r>
            <a:r>
              <a:rPr lang="pl-PL" dirty="0" err="1"/>
              <a:t>sa</a:t>
            </a:r>
            <a:r>
              <a:rPr lang="pl-PL" dirty="0"/>
              <a:t> dyskwalifikowane.</a:t>
            </a:r>
            <a:endParaRPr lang="pl-PL" dirty="0" smtClean="0"/>
          </a:p>
          <a:p>
            <a:r>
              <a:rPr lang="pl-PL" u="sng" dirty="0"/>
              <a:t>Schorzenia nóg-</a:t>
            </a:r>
            <a:r>
              <a:rPr lang="pl-PL" dirty="0"/>
              <a:t> głównie brojlery trzymane w bateriach mające mało ruchu. </a:t>
            </a:r>
            <a:r>
              <a:rPr lang="pl-PL" dirty="0" err="1"/>
              <a:t>Wystepuja</a:t>
            </a:r>
            <a:r>
              <a:rPr lang="pl-PL" dirty="0"/>
              <a:t> w stadach źle karmionych (niedobory cynku, manganu, choliny, biotyny). Ptaki nie mogą sie poruszać, </a:t>
            </a:r>
            <a:r>
              <a:rPr lang="pl-PL" dirty="0" err="1"/>
              <a:t>pieraja</a:t>
            </a:r>
            <a:r>
              <a:rPr lang="pl-PL" dirty="0"/>
              <a:t> się mostkiem o podłoże co jest także czynnikiem usposabiającym do powstawania pęcherzy. </a:t>
            </a:r>
            <a:endParaRPr lang="pl-PL" dirty="0" smtClean="0"/>
          </a:p>
          <a:p>
            <a:r>
              <a:rPr lang="pl-PL" u="sng" dirty="0"/>
              <a:t>Złamania kończyn</a:t>
            </a:r>
            <a:r>
              <a:rPr lang="pl-PL" dirty="0"/>
              <a:t>- brutalne obchodzenie się z ptakami w czasie chwytania załadowywania i rozładowywania.</a:t>
            </a:r>
            <a:endParaRPr lang="pl-PL" dirty="0" smtClean="0"/>
          </a:p>
          <a:p>
            <a:r>
              <a:rPr lang="pl-PL" u="sng" dirty="0" err="1"/>
              <a:t>Stluczenia</a:t>
            </a:r>
            <a:r>
              <a:rPr lang="pl-PL" u="sng" dirty="0"/>
              <a:t> </a:t>
            </a:r>
            <a:r>
              <a:rPr lang="pl-PL" u="sng" dirty="0" err="1"/>
              <a:t>męsni</a:t>
            </a:r>
            <a:r>
              <a:rPr lang="pl-PL" dirty="0"/>
              <a:t>- ptaki </a:t>
            </a:r>
            <a:r>
              <a:rPr lang="pl-PL" dirty="0" err="1"/>
              <a:t>udeżaja</a:t>
            </a:r>
            <a:r>
              <a:rPr lang="pl-PL" dirty="0"/>
              <a:t> o metalowe karmidła/poidła, nieostrożny transport. Brojlery z wylewami krwi na skórze i mięśniach </a:t>
            </a:r>
            <a:r>
              <a:rPr lang="pl-PL" dirty="0" err="1"/>
              <a:t>sa</a:t>
            </a:r>
            <a:r>
              <a:rPr lang="pl-PL" dirty="0"/>
              <a:t> </a:t>
            </a:r>
            <a:r>
              <a:rPr lang="pl-PL" dirty="0" err="1"/>
              <a:t>dyskwaliikowane</a:t>
            </a:r>
            <a:r>
              <a:rPr lang="pl-PL" dirty="0"/>
              <a:t>.</a:t>
            </a:r>
            <a:endParaRPr lang="pl-PL" dirty="0" smtClean="0"/>
          </a:p>
          <a:p>
            <a:r>
              <a:rPr lang="pl-PL" u="sng" dirty="0"/>
              <a:t>Braki upierzenia</a:t>
            </a:r>
            <a:r>
              <a:rPr lang="pl-PL" dirty="0"/>
              <a:t>-brojlery, które </a:t>
            </a:r>
            <a:r>
              <a:rPr lang="pl-PL" dirty="0" err="1"/>
              <a:t>mająniedojrzale</a:t>
            </a:r>
            <a:r>
              <a:rPr lang="pl-PL" dirty="0"/>
              <a:t> pióra nie mogą być zaliczone do klasy jakościowej A.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REPRODUKCJA DROBIU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pl-PL" u="sng" dirty="0" err="1"/>
              <a:t>I.Krycie</a:t>
            </a:r>
            <a:r>
              <a:rPr lang="pl-PL" u="sng" dirty="0"/>
              <a:t> naturalne</a:t>
            </a:r>
            <a:r>
              <a:rPr lang="pl-PL" dirty="0"/>
              <a:t>:</a:t>
            </a:r>
            <a:endParaRPr lang="pl-PL" dirty="0" smtClean="0"/>
          </a:p>
          <a:p>
            <a:r>
              <a:rPr lang="pl-PL" dirty="0"/>
              <a:t>-          wolne (samce i samice utrzymywane razem, stosowany na fermach </a:t>
            </a:r>
            <a:r>
              <a:rPr lang="pl-PL" dirty="0" err="1"/>
              <a:t>reprodukcyjnyc</a:t>
            </a:r>
            <a:r>
              <a:rPr lang="pl-PL" dirty="0"/>
              <a:t>, nie ma możliwości ustalenia pochodzenia potomstwa)</a:t>
            </a:r>
            <a:endParaRPr lang="pl-PL" dirty="0" smtClean="0"/>
          </a:p>
          <a:p>
            <a:r>
              <a:rPr lang="pl-PL" dirty="0"/>
              <a:t>-          haremowe (1 samiec i samice, stosowany w stadach selekcyjnych ferm zarodowych)</a:t>
            </a:r>
            <a:endParaRPr lang="pl-PL" dirty="0" smtClean="0"/>
          </a:p>
          <a:p>
            <a:r>
              <a:rPr lang="pl-PL" dirty="0"/>
              <a:t>-          z ręki (1 samica i 1 samiec)</a:t>
            </a:r>
            <a:endParaRPr lang="pl-PL" dirty="0" smtClean="0"/>
          </a:p>
          <a:p>
            <a:r>
              <a:rPr lang="pl-PL" dirty="0"/>
              <a:t>Stosunek samców do samic przy kryciu naturalnym:</a:t>
            </a:r>
            <a:endParaRPr lang="pl-PL" dirty="0" smtClean="0"/>
          </a:p>
          <a:p>
            <a:r>
              <a:rPr lang="pl-PL" dirty="0"/>
              <a:t>U kur </a:t>
            </a:r>
            <a:r>
              <a:rPr lang="pl-PL" dirty="0" err="1"/>
              <a:t>niesnych</a:t>
            </a:r>
            <a:r>
              <a:rPr lang="pl-PL" dirty="0"/>
              <a:t>   1:12-15</a:t>
            </a:r>
            <a:endParaRPr lang="pl-PL" dirty="0" smtClean="0"/>
          </a:p>
          <a:p>
            <a:r>
              <a:rPr lang="pl-PL" dirty="0"/>
              <a:t>U kur </a:t>
            </a:r>
            <a:r>
              <a:rPr lang="pl-PL" dirty="0" err="1"/>
              <a:t>mięsnyc</a:t>
            </a:r>
            <a:r>
              <a:rPr lang="pl-PL" dirty="0"/>
              <a:t>    1:8-10</a:t>
            </a:r>
            <a:endParaRPr lang="pl-PL" dirty="0" smtClean="0"/>
          </a:p>
          <a:p>
            <a:r>
              <a:rPr lang="pl-PL" dirty="0"/>
              <a:t>U indyków         1 ;8-10</a:t>
            </a:r>
            <a:endParaRPr lang="pl-PL" dirty="0" smtClean="0"/>
          </a:p>
          <a:p>
            <a:r>
              <a:rPr lang="pl-PL" dirty="0"/>
              <a:t>U kacze piżmowych 1:3-6</a:t>
            </a:r>
            <a:endParaRPr lang="pl-PL" dirty="0" smtClean="0"/>
          </a:p>
          <a:p>
            <a:r>
              <a:rPr lang="pl-PL" dirty="0"/>
              <a:t>U kaczek i gęsi   1:3-6</a:t>
            </a:r>
            <a:endParaRPr lang="pl-PL" dirty="0" smtClean="0"/>
          </a:p>
          <a:p>
            <a:r>
              <a:rPr lang="pl-PL" u="sng" dirty="0" err="1"/>
              <a:t>II.Sztuczne</a:t>
            </a:r>
            <a:r>
              <a:rPr lang="pl-PL" u="sng" dirty="0"/>
              <a:t> unasienianie</a:t>
            </a:r>
            <a:r>
              <a:rPr lang="pl-PL" dirty="0"/>
              <a:t>:</a:t>
            </a:r>
            <a:endParaRPr lang="pl-PL" dirty="0" smtClean="0"/>
          </a:p>
          <a:p>
            <a:r>
              <a:rPr lang="pl-PL" dirty="0"/>
              <a:t>Korzyści- </a:t>
            </a:r>
            <a:r>
              <a:rPr lang="pl-PL" dirty="0" err="1"/>
              <a:t>uniezaleznienie</a:t>
            </a:r>
            <a:r>
              <a:rPr lang="pl-PL" dirty="0"/>
              <a:t> wyników od popędu płciowego, eliminacja złych reproduktorów, zmniejszenie liczby samców (oszczędność), dłuższe użytkowanie samca, lepsze wyniki zapłodnienia przy </a:t>
            </a:r>
            <a:r>
              <a:rPr lang="pl-PL" dirty="0" err="1"/>
              <a:t>duzym</a:t>
            </a:r>
            <a:r>
              <a:rPr lang="pl-PL" dirty="0"/>
              <a:t> dymorfizmie płciowym, wymiana genów itp.</a:t>
            </a:r>
            <a:endParaRPr lang="pl-PL" dirty="0" smtClean="0"/>
          </a:p>
          <a:p>
            <a:r>
              <a:rPr lang="pl-PL" dirty="0"/>
              <a:t>Stosunek </a:t>
            </a:r>
            <a:r>
              <a:rPr lang="pl-PL" dirty="0" err="1"/>
              <a:t>l.samców</a:t>
            </a:r>
            <a:r>
              <a:rPr lang="pl-PL" dirty="0"/>
              <a:t> do samic:</a:t>
            </a:r>
            <a:endParaRPr lang="pl-PL" dirty="0" smtClean="0"/>
          </a:p>
          <a:p>
            <a:r>
              <a:rPr lang="pl-PL" dirty="0"/>
              <a:t>U kur nieśnych i mięsnych  1:100</a:t>
            </a:r>
            <a:endParaRPr lang="pl-PL" dirty="0" smtClean="0"/>
          </a:p>
          <a:p>
            <a:r>
              <a:rPr lang="pl-PL" dirty="0"/>
              <a:t>U indyków                           1:40</a:t>
            </a:r>
            <a:endParaRPr lang="pl-PL" dirty="0" smtClean="0"/>
          </a:p>
          <a:p>
            <a:r>
              <a:rPr lang="pl-PL" dirty="0"/>
              <a:t>U kaczek piżmowych          1:30</a:t>
            </a:r>
            <a:endParaRPr lang="pl-PL" dirty="0" smtClean="0"/>
          </a:p>
          <a:p>
            <a:r>
              <a:rPr lang="pl-PL" dirty="0"/>
              <a:t>Kaczek i gęsi                      1:20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Pobieranie nasienia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Metoda </a:t>
            </a:r>
            <a:r>
              <a:rPr lang="pl-PL" dirty="0" err="1"/>
              <a:t>Burrowsa</a:t>
            </a:r>
            <a:r>
              <a:rPr lang="pl-PL" dirty="0"/>
              <a:t> i </a:t>
            </a:r>
            <a:r>
              <a:rPr lang="pl-PL" dirty="0" err="1"/>
              <a:t>Qunna;masaż</a:t>
            </a:r>
            <a:r>
              <a:rPr lang="pl-PL" dirty="0"/>
              <a:t> okolic kloaki i podbrzusza co powoduje wzwód </a:t>
            </a:r>
            <a:r>
              <a:rPr lang="pl-PL" dirty="0" err="1"/>
              <a:t>pracia</a:t>
            </a:r>
            <a:r>
              <a:rPr lang="pl-PL" dirty="0"/>
              <a:t> i wytrysk nasienia. Samce należy </a:t>
            </a:r>
            <a:r>
              <a:rPr lang="pl-PL" dirty="0" err="1"/>
              <a:t>przyzwyczaic</a:t>
            </a:r>
            <a:r>
              <a:rPr lang="pl-PL" dirty="0"/>
              <a:t>. Nasienie pobiera się 2-3 razy w tygodniu.</a:t>
            </a:r>
            <a:endParaRPr lang="pl-PL" dirty="0" smtClean="0"/>
          </a:p>
          <a:p>
            <a:r>
              <a:rPr lang="pl-PL" dirty="0"/>
              <a:t>Rzadsze metody: </a:t>
            </a:r>
            <a:r>
              <a:rPr lang="pl-PL" dirty="0" err="1"/>
              <a:t>elekroejakulacja</a:t>
            </a:r>
            <a:r>
              <a:rPr lang="pl-PL" dirty="0"/>
              <a:t>, stymulacja przez samicę.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Ocena nasienia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l-PL" dirty="0" err="1"/>
              <a:t>Plemnik:główka</a:t>
            </a:r>
            <a:r>
              <a:rPr lang="pl-PL" dirty="0"/>
              <a:t> (akrosom i jądro) i witka. </a:t>
            </a:r>
            <a:r>
              <a:rPr lang="pl-PL" dirty="0" err="1"/>
              <a:t>Jakośc</a:t>
            </a:r>
            <a:r>
              <a:rPr lang="pl-PL" dirty="0"/>
              <a:t> nasienia zależy od gatunku, wieku, zdrowia, cech osobniczych i pobrania nasienia.</a:t>
            </a:r>
            <a:endParaRPr lang="pl-PL" dirty="0" smtClean="0"/>
          </a:p>
          <a:p>
            <a:r>
              <a:rPr lang="pl-PL" dirty="0" err="1"/>
              <a:t>Dojrzałośc</a:t>
            </a:r>
            <a:r>
              <a:rPr lang="pl-PL" dirty="0"/>
              <a:t> płciowa samców:koguty-4-5m., indyki 6-6m., kaczory 6-7m., gąsiory 7-8m.</a:t>
            </a:r>
            <a:endParaRPr lang="pl-PL" dirty="0" smtClean="0"/>
          </a:p>
          <a:p>
            <a:r>
              <a:rPr lang="pl-PL" dirty="0"/>
              <a:t>Objętość </a:t>
            </a:r>
            <a:r>
              <a:rPr lang="pl-PL" dirty="0" err="1"/>
              <a:t>nasienia:koguty</a:t>
            </a:r>
            <a:r>
              <a:rPr lang="pl-PL" dirty="0"/>
              <a:t> 0,2-1,2 ml., indory 0,2-0,8ml., kaczory 0,2-1,2ml., </a:t>
            </a:r>
            <a:r>
              <a:rPr lang="pl-PL" dirty="0" err="1"/>
              <a:t>gasiory</a:t>
            </a:r>
            <a:r>
              <a:rPr lang="pl-PL" dirty="0"/>
              <a:t> 0,1-1,5ml.</a:t>
            </a:r>
            <a:endParaRPr lang="pl-PL" dirty="0" smtClean="0"/>
          </a:p>
          <a:p>
            <a:r>
              <a:rPr lang="pl-PL" dirty="0"/>
              <a:t>Ocena mikroskopowa obejmuje:</a:t>
            </a:r>
            <a:endParaRPr lang="pl-PL" dirty="0" smtClean="0"/>
          </a:p>
          <a:p>
            <a:r>
              <a:rPr lang="pl-PL" dirty="0"/>
              <a:t>Koncentracje </a:t>
            </a:r>
            <a:r>
              <a:rPr lang="pl-PL" dirty="0" err="1"/>
              <a:t>pleminikó:koguty</a:t>
            </a:r>
            <a:r>
              <a:rPr lang="pl-PL" dirty="0"/>
              <a:t> 5-8mln/mm3</a:t>
            </a:r>
            <a:endParaRPr lang="pl-PL" dirty="0" smtClean="0"/>
          </a:p>
          <a:p>
            <a:r>
              <a:rPr lang="pl-PL" dirty="0"/>
              <a:t>Ruchliwość</a:t>
            </a:r>
            <a:endParaRPr lang="pl-PL" dirty="0" smtClean="0"/>
          </a:p>
          <a:p>
            <a:r>
              <a:rPr lang="pl-PL" dirty="0"/>
              <a:t>Plemniki nienormalne/martwe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Unasienianie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Wprowadzenie nasienia do pochwy. Zwykle w godzinach po </a:t>
            </a:r>
            <a:r>
              <a:rPr lang="pl-PL" dirty="0" err="1"/>
              <a:t>poludnowych</a:t>
            </a:r>
            <a:r>
              <a:rPr lang="pl-PL" dirty="0"/>
              <a:t>, gdy </a:t>
            </a:r>
            <a:r>
              <a:rPr lang="pl-PL" dirty="0" err="1"/>
              <a:t>wiekszośc</a:t>
            </a:r>
            <a:r>
              <a:rPr lang="pl-PL" dirty="0"/>
              <a:t> kur </a:t>
            </a:r>
            <a:r>
              <a:rPr lang="pl-PL" dirty="0" err="1"/>
              <a:t>zniosla</a:t>
            </a:r>
            <a:r>
              <a:rPr lang="pl-PL" dirty="0"/>
              <a:t> już jaja. Kury unasiennia się co 7 dni, indyczki co 7-14, gęsi i kaczki co 5. Dawka nasienia: kury-80-100 mln, indyczki 100-150mln, kaczek 50-60mln, gęsi 12-20mln.</a:t>
            </a:r>
            <a:endParaRPr lang="pl-PL" dirty="0" smtClean="0"/>
          </a:p>
          <a:p>
            <a:r>
              <a:rPr lang="pl-PL" dirty="0"/>
              <a:t>Najlepsze wyniki daje bezpośrednia inseminacja po pobraniu nasienia.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CZYNNIKI WPŁYWAJĄCE NA ZDOLNOŚĆ WYLĘGOWĄ JAJ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pl-PL" i="1" dirty="0"/>
              <a:t>Czynniki hodowlane</a:t>
            </a:r>
            <a:r>
              <a:rPr lang="pl-PL" dirty="0"/>
              <a:t> (związane ze stadem rodzicielskim)</a:t>
            </a:r>
            <a:endParaRPr lang="pl-PL" dirty="0" smtClean="0"/>
          </a:p>
          <a:p>
            <a:r>
              <a:rPr lang="pl-PL" u="sng" dirty="0" err="1"/>
              <a:t>Wartośc</a:t>
            </a:r>
            <a:r>
              <a:rPr lang="pl-PL" u="sng" dirty="0"/>
              <a:t> genetyczna: </a:t>
            </a:r>
            <a:r>
              <a:rPr lang="pl-PL" dirty="0"/>
              <a:t>warunkuje </a:t>
            </a:r>
            <a:r>
              <a:rPr lang="pl-PL" dirty="0" err="1"/>
              <a:t>wytwarzaniezdolnych</a:t>
            </a:r>
            <a:r>
              <a:rPr lang="pl-PL" dirty="0"/>
              <a:t> do zapłodnienia </a:t>
            </a:r>
            <a:r>
              <a:rPr lang="pl-PL" dirty="0" err="1"/>
              <a:t>k.jajowych</a:t>
            </a:r>
            <a:r>
              <a:rPr lang="pl-PL" dirty="0"/>
              <a:t> i plemników.</a:t>
            </a:r>
            <a:endParaRPr lang="pl-PL" dirty="0" smtClean="0"/>
          </a:p>
          <a:p>
            <a:r>
              <a:rPr lang="pl-PL" u="sng" dirty="0" err="1"/>
              <a:t>Wiek</a:t>
            </a:r>
            <a:r>
              <a:rPr lang="pl-PL" dirty="0" err="1"/>
              <a:t>:zapłodnienie</a:t>
            </a:r>
            <a:r>
              <a:rPr lang="pl-PL" dirty="0"/>
              <a:t> jest najwyższe w szczycie nieśności, u </a:t>
            </a:r>
            <a:r>
              <a:rPr lang="pl-PL" dirty="0" err="1"/>
              <a:t>ptakow</a:t>
            </a:r>
            <a:r>
              <a:rPr lang="pl-PL" dirty="0"/>
              <a:t> starszych niż jednoroczne uzyskuje się gorsze wyniki </a:t>
            </a:r>
            <a:r>
              <a:rPr lang="pl-PL" dirty="0" err="1"/>
              <a:t>zapodnienia</a:t>
            </a:r>
            <a:r>
              <a:rPr lang="pl-PL" dirty="0"/>
              <a:t>.</a:t>
            </a:r>
            <a:endParaRPr lang="pl-PL" dirty="0" smtClean="0"/>
          </a:p>
          <a:p>
            <a:r>
              <a:rPr lang="pl-PL" u="sng" dirty="0"/>
              <a:t>Warunki utrzymania</a:t>
            </a:r>
            <a:r>
              <a:rPr lang="pl-PL" dirty="0"/>
              <a:t>: program świetlny, warunki zoohigieniczne.</a:t>
            </a:r>
            <a:endParaRPr lang="pl-PL" dirty="0" smtClean="0"/>
          </a:p>
          <a:p>
            <a:r>
              <a:rPr lang="pl-PL" u="sng" dirty="0"/>
              <a:t>Żywienie</a:t>
            </a:r>
            <a:r>
              <a:rPr lang="pl-PL" dirty="0"/>
              <a:t> (niedobór </a:t>
            </a:r>
            <a:r>
              <a:rPr lang="pl-PL" dirty="0" err="1"/>
              <a:t>skł</a:t>
            </a:r>
            <a:r>
              <a:rPr lang="pl-PL" dirty="0"/>
              <a:t>. odżywczych prowadzi do zaburzeń w rozwoju zarodka, zamierania </a:t>
            </a:r>
            <a:r>
              <a:rPr lang="pl-PL" dirty="0" err="1"/>
              <a:t>zaroków</a:t>
            </a:r>
            <a:r>
              <a:rPr lang="pl-PL" dirty="0"/>
              <a:t>, klucia się słabych i zdeformowanych piskląt) </a:t>
            </a:r>
            <a:r>
              <a:rPr lang="pl-PL" dirty="0" err="1"/>
              <a:t>np.niedobór</a:t>
            </a:r>
            <a:r>
              <a:rPr lang="pl-PL" dirty="0"/>
              <a:t> </a:t>
            </a:r>
            <a:r>
              <a:rPr lang="pl-PL" dirty="0" err="1"/>
              <a:t>wit</a:t>
            </a:r>
            <a:r>
              <a:rPr lang="pl-PL" dirty="0"/>
              <a:t>. E powoduje zamieranie w 5-6 dobie inkubacji, niedobór jodu – przedłużony czas wylęgu, </a:t>
            </a:r>
            <a:r>
              <a:rPr lang="pl-PL" dirty="0" err="1"/>
              <a:t>obnizony</a:t>
            </a:r>
            <a:r>
              <a:rPr lang="pl-PL" dirty="0"/>
              <a:t> % wylęgu.</a:t>
            </a:r>
            <a:endParaRPr lang="pl-PL" dirty="0" smtClean="0"/>
          </a:p>
          <a:p>
            <a:r>
              <a:rPr lang="pl-PL" u="sng" dirty="0"/>
              <a:t>Stan zdrowia </a:t>
            </a:r>
            <a:r>
              <a:rPr lang="pl-PL" dirty="0" err="1"/>
              <a:t>wystepowanie</a:t>
            </a:r>
            <a:r>
              <a:rPr lang="pl-PL" dirty="0"/>
              <a:t> chorób </a:t>
            </a:r>
            <a:r>
              <a:rPr lang="pl-PL" dirty="0" err="1"/>
              <a:t>np.pulorozy</a:t>
            </a:r>
            <a:r>
              <a:rPr lang="pl-PL" dirty="0"/>
              <a:t> (jednej z salmonelloz) „białej </a:t>
            </a:r>
            <a:r>
              <a:rPr lang="pl-PL" dirty="0" err="1"/>
              <a:t>biegunki”-nioski</a:t>
            </a:r>
            <a:r>
              <a:rPr lang="pl-PL" dirty="0"/>
              <a:t> nie </a:t>
            </a:r>
            <a:r>
              <a:rPr lang="pl-PL" dirty="0" err="1"/>
              <a:t>choruja</a:t>
            </a:r>
            <a:r>
              <a:rPr lang="pl-PL" dirty="0"/>
              <a:t> ale przekazują bakterie przez krwiobieg do kul żółtkowych (śmiertelność 40-60%).</a:t>
            </a:r>
            <a:endParaRPr lang="pl-PL" dirty="0" smtClean="0"/>
          </a:p>
          <a:p>
            <a:r>
              <a:rPr lang="pl-PL" i="1" dirty="0" err="1"/>
              <a:t>Jakośc</a:t>
            </a:r>
            <a:r>
              <a:rPr lang="pl-PL" i="1" dirty="0"/>
              <a:t> jaja</a:t>
            </a:r>
            <a:r>
              <a:rPr lang="pl-PL" dirty="0"/>
              <a:t>: masa (54-63g, dopuszczalne 52-75g), kształt (1,19-1,36 indeks), stan skorupy(gładka, bez </a:t>
            </a:r>
            <a:r>
              <a:rPr lang="pl-PL" dirty="0" err="1"/>
              <a:t>peknięc</a:t>
            </a:r>
            <a:r>
              <a:rPr lang="pl-PL" dirty="0"/>
              <a:t>), czystość(brak </a:t>
            </a:r>
            <a:r>
              <a:rPr lang="pl-PL" dirty="0" err="1"/>
              <a:t>sladów</a:t>
            </a:r>
            <a:r>
              <a:rPr lang="pl-PL" dirty="0"/>
              <a:t> krwi i kału, które </a:t>
            </a:r>
            <a:r>
              <a:rPr lang="pl-PL" dirty="0" err="1"/>
              <a:t>utrudniaja</a:t>
            </a:r>
            <a:r>
              <a:rPr lang="pl-PL" dirty="0"/>
              <a:t> </a:t>
            </a:r>
            <a:r>
              <a:rPr lang="pl-PL" dirty="0" err="1"/>
              <a:t>wymiane</a:t>
            </a:r>
            <a:r>
              <a:rPr lang="pl-PL" dirty="0"/>
              <a:t> gazową), komora powietrzna nieruchoma (do 5mm głębokości), prawidłowa budowa i nienaruszona struktura </a:t>
            </a:r>
            <a:r>
              <a:rPr lang="pl-PL" dirty="0" err="1"/>
              <a:t>wewnetrzna</a:t>
            </a:r>
            <a:r>
              <a:rPr lang="pl-PL" dirty="0"/>
              <a:t>.</a:t>
            </a:r>
            <a:endParaRPr lang="pl-PL" dirty="0" smtClean="0"/>
          </a:p>
          <a:p>
            <a:r>
              <a:rPr lang="pl-PL" i="1" dirty="0"/>
              <a:t>Warunki przechowywania i transportu</a:t>
            </a:r>
            <a:r>
              <a:rPr lang="pl-PL" dirty="0"/>
              <a:t>: Okres przechowywania (do 7 dni od zniesienia). Przechowywanie </a:t>
            </a:r>
            <a:r>
              <a:rPr lang="pl-PL" dirty="0" err="1"/>
              <a:t>tempym</a:t>
            </a:r>
            <a:r>
              <a:rPr lang="pl-PL" dirty="0"/>
              <a:t> końcem do góry, w temperaturze 13-15oC, dezynfekcja, unikanie wstrząsów podczas transportu.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Warunki inkubacji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186768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692"/>
                <a:gridCol w="2046692"/>
                <a:gridCol w="2046692"/>
                <a:gridCol w="2046692"/>
              </a:tblGrid>
              <a:tr h="329081">
                <a:tc>
                  <a:txBody>
                    <a:bodyPr/>
                    <a:lstStyle/>
                    <a:p>
                      <a:r>
                        <a:rPr lang="pl-PL" dirty="0" smtClean="0"/>
                        <a:t>Parametry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1.Komora lęgowa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2.klujnik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Dni  inkubacji</a:t>
                      </a:r>
                      <a:endParaRPr lang="pl-PL" dirty="0"/>
                    </a:p>
                  </a:txBody>
                  <a:tcPr/>
                </a:tc>
              </a:tr>
              <a:tr h="329081">
                <a:tc>
                  <a:txBody>
                    <a:bodyPr/>
                    <a:lstStyle/>
                    <a:p>
                      <a:r>
                        <a:rPr lang="pl-PL" dirty="0" smtClean="0"/>
                        <a:t>temperatura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37,6-38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37-37,5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1. od1do 18 </a:t>
                      </a:r>
                      <a:endParaRPr lang="pl-PL" dirty="0"/>
                    </a:p>
                  </a:txBody>
                  <a:tcPr/>
                </a:tc>
              </a:tr>
              <a:tr h="1298293">
                <a:tc>
                  <a:txBody>
                    <a:bodyPr/>
                    <a:lstStyle/>
                    <a:p>
                      <a:r>
                        <a:rPr lang="pl-PL" dirty="0" smtClean="0"/>
                        <a:t>wilgotność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50-65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50-60 po przeniesieniu</a:t>
                      </a:r>
                      <a:endParaRPr lang="pl-PL" dirty="0" smtClean="0"/>
                    </a:p>
                    <a:p>
                      <a:r>
                        <a:rPr lang="pl-PL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75-80 w czasie klucia</a:t>
                      </a:r>
                      <a:endParaRPr lang="pl-PL" dirty="0" smtClean="0"/>
                    </a:p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2. Od 19 do 21</a:t>
                      </a:r>
                      <a:endParaRPr lang="pl-PL" dirty="0"/>
                    </a:p>
                  </a:txBody>
                  <a:tcPr/>
                </a:tc>
              </a:tr>
              <a:tr h="3290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3290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Przechowywanie jaj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l-PL" dirty="0"/>
              <a:t>Obniżenie temperatury do 0 fizjologicznego (16ºC) – jest to temperatura przy której zahamowane są procesy rozwoju. Temperatura w komorach lęgowych – 37,6ºC, </a:t>
            </a:r>
            <a:r>
              <a:rPr lang="pl-PL" dirty="0" err="1"/>
              <a:t>klujnikowych</a:t>
            </a:r>
            <a:r>
              <a:rPr lang="pl-PL" dirty="0"/>
              <a:t> – 37,2ºC; wilgotność w lęgowych 50%, </a:t>
            </a:r>
            <a:r>
              <a:rPr lang="pl-PL" dirty="0" err="1"/>
              <a:t>klujnikowych</a:t>
            </a:r>
            <a:r>
              <a:rPr lang="pl-PL" dirty="0"/>
              <a:t> 70-75% (praktycznie gdy ⅓ piskląt się wykluje, to podnosi się wilgotność do 70% i koncentracja CO</a:t>
            </a:r>
            <a:r>
              <a:rPr lang="pl-PL" baseline="-25000" dirty="0"/>
              <a:t>2</a:t>
            </a:r>
            <a:r>
              <a:rPr lang="pl-PL" dirty="0"/>
              <a:t> do 0,4%; przy 42ºC pękanie naczyń krwionośnych).</a:t>
            </a:r>
            <a:endParaRPr lang="pl-PL" dirty="0" smtClean="0"/>
          </a:p>
          <a:p>
            <a:r>
              <a:rPr lang="pl-PL" dirty="0"/>
              <a:t>W komorach lęgowych musi być odpowiednia wentylacja i zmiana położenia jaj, obraca się je raz na godzinę → poruszanie treścią jaja, aby nie przysychała do błon. Początkowo oddychanie </a:t>
            </a:r>
            <a:r>
              <a:rPr lang="pl-PL" dirty="0" err="1"/>
              <a:t>omoczniowe</a:t>
            </a:r>
            <a:r>
              <a:rPr lang="pl-PL" dirty="0"/>
              <a:t>, od 18 dnia oddychanie tlenem atmosferycznym z komory powietrznej. Zapotrzebowanie na powietrze – 1-19 dzień = 10m</a:t>
            </a:r>
            <a:r>
              <a:rPr lang="pl-PL" baseline="30000" dirty="0"/>
              <a:t>3</a:t>
            </a:r>
            <a:r>
              <a:rPr lang="pl-PL" dirty="0"/>
              <a:t> na godzinę i na 1000 jaj, 20-21 dzień = 30m</a:t>
            </a:r>
            <a:r>
              <a:rPr lang="pl-PL" baseline="30000" dirty="0"/>
              <a:t>3</a:t>
            </a:r>
            <a:r>
              <a:rPr lang="pl-PL" dirty="0"/>
              <a:t> na godzinę na 1000 jaj, pisklęta = 90m</a:t>
            </a:r>
            <a:r>
              <a:rPr lang="pl-PL" baseline="30000" dirty="0"/>
              <a:t>3</a:t>
            </a:r>
            <a:r>
              <a:rPr lang="pl-PL" dirty="0"/>
              <a:t> na godzinę na 1000 jaj. </a:t>
            </a:r>
            <a:endParaRPr lang="pl-PL" dirty="0" smtClean="0"/>
          </a:p>
          <a:p>
            <a:r>
              <a:rPr lang="pl-PL" dirty="0"/>
              <a:t>Granica wielkości jaj jest ważna u brojlerów – masa zarodka to ⅔ masy...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Instrukcja jak prowadzić stado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dirty="0"/>
              <a:t>W każdym stadzie jest okres odchowu i okres produkcji. U kur mięsnych inny niż u nieśnych.</a:t>
            </a:r>
            <a:endParaRPr lang="pl-PL" dirty="0" smtClean="0"/>
          </a:p>
          <a:p>
            <a:r>
              <a:rPr lang="pl-PL" dirty="0"/>
              <a:t>Odchów:</a:t>
            </a:r>
            <a:endParaRPr lang="pl-PL" dirty="0" smtClean="0"/>
          </a:p>
          <a:p>
            <a:r>
              <a:rPr lang="pl-PL" dirty="0"/>
              <a:t>- śmiertelność do 20 </a:t>
            </a:r>
            <a:r>
              <a:rPr lang="pl-PL" dirty="0" err="1"/>
              <a:t>tyg</a:t>
            </a:r>
            <a:r>
              <a:rPr lang="pl-PL" dirty="0"/>
              <a:t>;</a:t>
            </a:r>
            <a:endParaRPr lang="pl-PL" dirty="0" smtClean="0"/>
          </a:p>
          <a:p>
            <a:r>
              <a:rPr lang="pl-PL" dirty="0"/>
              <a:t>- masa ciała w 20 </a:t>
            </a:r>
            <a:r>
              <a:rPr lang="pl-PL" dirty="0" err="1"/>
              <a:t>tyg</a:t>
            </a:r>
            <a:r>
              <a:rPr lang="pl-PL" dirty="0"/>
              <a:t>;</a:t>
            </a:r>
            <a:endParaRPr lang="pl-PL" dirty="0" smtClean="0"/>
          </a:p>
          <a:p>
            <a:r>
              <a:rPr lang="pl-PL" dirty="0"/>
              <a:t>- zużycie paszy na sztukę w 20 tyg.</a:t>
            </a:r>
            <a:endParaRPr lang="pl-PL" dirty="0" smtClean="0"/>
          </a:p>
          <a:p>
            <a:r>
              <a:rPr lang="pl-PL" dirty="0"/>
              <a:t>Stado dorosłe:</a:t>
            </a:r>
            <a:endParaRPr lang="pl-PL" dirty="0" smtClean="0"/>
          </a:p>
          <a:p>
            <a:r>
              <a:rPr lang="pl-PL" dirty="0"/>
              <a:t>- śmiertelność od 24 do 72 tyg. życia;</a:t>
            </a:r>
            <a:endParaRPr lang="pl-PL" dirty="0" smtClean="0"/>
          </a:p>
          <a:p>
            <a:r>
              <a:rPr lang="pl-PL" dirty="0"/>
              <a:t>- liczba jaj od jednej nioski stanu średniego za 52 tyg. produkcji;</a:t>
            </a:r>
            <a:endParaRPr lang="pl-PL" dirty="0" smtClean="0"/>
          </a:p>
          <a:p>
            <a:r>
              <a:rPr lang="pl-PL" dirty="0"/>
              <a:t>- średnia masa jaja;</a:t>
            </a:r>
            <a:endParaRPr lang="pl-PL" dirty="0" smtClean="0"/>
          </a:p>
          <a:p>
            <a:r>
              <a:rPr lang="pl-PL" dirty="0"/>
              <a:t>- zużycie paszy na jedną sztukę dziennie.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KIERUNKI UZYTKOWANIA DROBIU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l-PL" dirty="0"/>
              <a:t>1.      NIESNE (kura, przepiórka </a:t>
            </a:r>
            <a:r>
              <a:rPr lang="pl-PL" dirty="0" err="1"/>
              <a:t>japonska</a:t>
            </a:r>
            <a:r>
              <a:rPr lang="pl-PL" dirty="0"/>
              <a:t>)</a:t>
            </a:r>
            <a:endParaRPr lang="pl-PL" dirty="0" smtClean="0"/>
          </a:p>
          <a:p>
            <a:r>
              <a:rPr lang="pl-PL" dirty="0" err="1"/>
              <a:t>Cel:jaja</a:t>
            </a:r>
            <a:r>
              <a:rPr lang="pl-PL" dirty="0"/>
              <a:t> spożywcze</a:t>
            </a:r>
            <a:endParaRPr lang="pl-PL" dirty="0" smtClean="0"/>
          </a:p>
          <a:p>
            <a:r>
              <a:rPr lang="pl-PL" dirty="0"/>
              <a:t>Brak kogutów.</a:t>
            </a:r>
            <a:endParaRPr lang="pl-PL" dirty="0" smtClean="0"/>
          </a:p>
          <a:p>
            <a:r>
              <a:rPr lang="pl-PL" dirty="0"/>
              <a:t>2.      REPRODUKCYJNE (kura, indyk, perlica, ges, kaczka, </a:t>
            </a:r>
            <a:r>
              <a:rPr lang="pl-PL" dirty="0" err="1"/>
              <a:t>strus</a:t>
            </a:r>
            <a:r>
              <a:rPr lang="pl-PL" dirty="0"/>
              <a:t>, przepiórka </a:t>
            </a:r>
            <a:r>
              <a:rPr lang="pl-PL" dirty="0" err="1"/>
              <a:t>japonska</a:t>
            </a:r>
            <a:r>
              <a:rPr lang="pl-PL" dirty="0"/>
              <a:t>)</a:t>
            </a:r>
            <a:endParaRPr lang="pl-PL" dirty="0" smtClean="0"/>
          </a:p>
          <a:p>
            <a:r>
              <a:rPr lang="pl-PL" dirty="0" err="1"/>
              <a:t>Cel:odnowienie</a:t>
            </a:r>
            <a:r>
              <a:rPr lang="pl-PL" dirty="0"/>
              <a:t> </a:t>
            </a:r>
            <a:r>
              <a:rPr lang="pl-PL" dirty="0" err="1"/>
              <a:t>opulacji</a:t>
            </a:r>
            <a:r>
              <a:rPr lang="pl-PL" dirty="0"/>
              <a:t>.</a:t>
            </a:r>
            <a:endParaRPr lang="pl-PL" dirty="0" smtClean="0"/>
          </a:p>
          <a:p>
            <a:r>
              <a:rPr lang="pl-PL" dirty="0"/>
              <a:t>Obecność kogutów</a:t>
            </a:r>
            <a:endParaRPr lang="pl-PL" dirty="0" smtClean="0"/>
          </a:p>
          <a:p>
            <a:r>
              <a:rPr lang="pl-PL" dirty="0"/>
              <a:t>3.      MIESNE (kura, indyk, perlica, ges, kaczka, </a:t>
            </a:r>
            <a:r>
              <a:rPr lang="pl-PL" dirty="0" err="1"/>
              <a:t>strus</a:t>
            </a:r>
            <a:r>
              <a:rPr lang="pl-PL" dirty="0"/>
              <a:t>, przepiórka </a:t>
            </a:r>
            <a:r>
              <a:rPr lang="pl-PL" dirty="0" err="1"/>
              <a:t>japonska</a:t>
            </a:r>
            <a:r>
              <a:rPr lang="pl-PL" dirty="0"/>
              <a:t>)</a:t>
            </a:r>
            <a:endParaRPr lang="pl-PL" dirty="0" smtClean="0"/>
          </a:p>
          <a:p>
            <a:r>
              <a:rPr lang="pl-PL" dirty="0" err="1"/>
              <a:t>Cel:piskleta</a:t>
            </a:r>
            <a:r>
              <a:rPr lang="pl-PL" dirty="0"/>
              <a:t> odchowywane na mięso (tuszka).</a:t>
            </a:r>
            <a:endParaRPr lang="pl-PL" dirty="0" smtClean="0"/>
          </a:p>
          <a:p>
            <a:r>
              <a:rPr lang="pl-PL" dirty="0"/>
              <a:t>Obecność kogutów.</a:t>
            </a:r>
            <a:endParaRPr lang="pl-PL" dirty="0" smtClean="0"/>
          </a:p>
          <a:p>
            <a:r>
              <a:rPr lang="pl-PL" dirty="0"/>
              <a:t>4.Pióra gęsie i pierze kacze. Opad (zdjęcie </a:t>
            </a:r>
            <a:r>
              <a:rPr lang="pl-PL" dirty="0" err="1"/>
              <a:t>pierza</a:t>
            </a:r>
            <a:r>
              <a:rPr lang="pl-PL" dirty="0"/>
              <a:t> po uboju) kaczy (z jednego kg żywca uzyskuje się45g opadu).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Prezentacje wykonał Dawid Sabat z1 TR.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UZYTKOWANIE MIESNE DROBIU(BROJLERY, INDYKI)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pl-PL" b="1" dirty="0"/>
              <a:t>Spożycie mięsa w Polsce -20kg na </a:t>
            </a:r>
            <a:r>
              <a:rPr lang="pl-PL" b="1" dirty="0" err="1"/>
              <a:t>osobe</a:t>
            </a:r>
            <a:r>
              <a:rPr lang="pl-PL" b="1" dirty="0"/>
              <a:t>.</a:t>
            </a:r>
            <a:endParaRPr lang="pl-PL" dirty="0" smtClean="0"/>
          </a:p>
          <a:p>
            <a:r>
              <a:rPr lang="pl-PL" dirty="0"/>
              <a:t>Produkt-tuszka</a:t>
            </a:r>
            <a:endParaRPr lang="pl-PL" dirty="0" smtClean="0"/>
          </a:p>
          <a:p>
            <a:r>
              <a:rPr lang="pl-PL" dirty="0"/>
              <a:t>Stado towarowe: koguty i kury (White Leghorn, White Rock).</a:t>
            </a:r>
            <a:endParaRPr lang="pl-PL" dirty="0" smtClean="0"/>
          </a:p>
          <a:p>
            <a:r>
              <a:rPr lang="pl-PL" dirty="0"/>
              <a:t>Stado rodzicielskie: ciężkie ptaki, ok.5kg kogut, 3,5kg kura, rozrośnięte mięśnie piersiowe.</a:t>
            </a:r>
            <a:endParaRPr lang="pl-PL" dirty="0" smtClean="0"/>
          </a:p>
          <a:p>
            <a:r>
              <a:rPr lang="pl-PL" dirty="0"/>
              <a:t>Ptaki muszą być białe bo kolor ubarwienia wpływa na zabarwienie tuszki po oskubaniu (ciemna barwa zostawia plamy).</a:t>
            </a:r>
            <a:endParaRPr lang="pl-PL" dirty="0" smtClean="0"/>
          </a:p>
          <a:p>
            <a:r>
              <a:rPr lang="pl-PL" dirty="0"/>
              <a:t>Wymagania stawiane brojlerom:</a:t>
            </a:r>
            <a:endParaRPr lang="pl-PL" dirty="0" smtClean="0"/>
          </a:p>
          <a:p>
            <a:r>
              <a:rPr lang="pl-PL" dirty="0"/>
              <a:t>-          szybkie tempo wzrostu (maleje wraz z wiekiem)</a:t>
            </a:r>
            <a:endParaRPr lang="pl-PL" dirty="0" smtClean="0"/>
          </a:p>
          <a:p>
            <a:r>
              <a:rPr lang="pl-PL" dirty="0"/>
              <a:t>-          dobre wykorzystanie paszy (niskie </a:t>
            </a:r>
            <a:r>
              <a:rPr lang="pl-PL" dirty="0" err="1"/>
              <a:t>zuzycie</a:t>
            </a:r>
            <a:r>
              <a:rPr lang="pl-PL" dirty="0"/>
              <a:t> paszy na kg przyrostu-1,8-2,2 kg paszy na 1kg przyrostu u brojlerów kurzych, u indyków 2,4 kg)</a:t>
            </a:r>
            <a:endParaRPr lang="pl-PL" dirty="0" smtClean="0"/>
          </a:p>
          <a:p>
            <a:r>
              <a:rPr lang="pl-PL" dirty="0"/>
              <a:t>-          szybkie opierzanie (zapobiega kanibalizmowi, niższe </a:t>
            </a:r>
            <a:r>
              <a:rPr lang="pl-PL" dirty="0" err="1"/>
              <a:t>zuzycie</a:t>
            </a:r>
            <a:r>
              <a:rPr lang="pl-PL" dirty="0"/>
              <a:t> paszy, łatwiejsza obróbka w </a:t>
            </a:r>
            <a:r>
              <a:rPr lang="pl-PL" dirty="0" err="1"/>
              <a:t>rzezni</a:t>
            </a:r>
            <a:r>
              <a:rPr lang="pl-PL" dirty="0"/>
              <a:t>), powinny być całkowicie opierzone w wieku 42 dni</a:t>
            </a:r>
            <a:endParaRPr lang="pl-PL" dirty="0" smtClean="0"/>
          </a:p>
          <a:p>
            <a:r>
              <a:rPr lang="pl-PL" dirty="0"/>
              <a:t>-          białe opierzenie (względy estetyczne)</a:t>
            </a:r>
            <a:endParaRPr lang="pl-PL" dirty="0" smtClean="0"/>
          </a:p>
          <a:p>
            <a:r>
              <a:rPr lang="pl-PL" dirty="0"/>
              <a:t>-          jasna skóra (względy estetyczne)</a:t>
            </a:r>
            <a:endParaRPr lang="pl-PL" dirty="0" smtClean="0"/>
          </a:p>
          <a:p>
            <a:r>
              <a:rPr lang="pl-PL" dirty="0"/>
              <a:t>-          prawidłowa budowa ciała (szeroka kl. Piersiowa, dobrze </a:t>
            </a:r>
            <a:r>
              <a:rPr lang="pl-PL" dirty="0" err="1"/>
              <a:t>wypełnine</a:t>
            </a:r>
            <a:r>
              <a:rPr lang="pl-PL" dirty="0"/>
              <a:t> podudzia i uda)</a:t>
            </a:r>
            <a:endParaRPr lang="pl-PL" dirty="0" smtClean="0"/>
          </a:p>
          <a:p>
            <a:r>
              <a:rPr lang="pl-PL" dirty="0"/>
              <a:t>-          wysoka wydajność </a:t>
            </a:r>
            <a:r>
              <a:rPr lang="pl-PL" dirty="0" err="1"/>
              <a:t>rzeżna</a:t>
            </a:r>
            <a:r>
              <a:rPr lang="pl-PL" dirty="0"/>
              <a:t> :70-75%(masa tuszki/masa przy uboju)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Cechy mięsa drobiowego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-          niska zawartość tłuszczu</a:t>
            </a:r>
            <a:endParaRPr lang="pl-PL" dirty="0" smtClean="0"/>
          </a:p>
          <a:p>
            <a:r>
              <a:rPr lang="pl-PL" dirty="0"/>
              <a:t>-          dużo białka (ale 6% kolagenu)</a:t>
            </a:r>
            <a:endParaRPr lang="pl-PL" dirty="0" smtClean="0"/>
          </a:p>
          <a:p>
            <a:r>
              <a:rPr lang="pl-PL" dirty="0"/>
              <a:t>-          </a:t>
            </a:r>
            <a:r>
              <a:rPr lang="pl-PL" dirty="0" err="1"/>
              <a:t>duzo</a:t>
            </a:r>
            <a:r>
              <a:rPr lang="pl-PL" dirty="0"/>
              <a:t> kw. tłuszczowych nienasyconych</a:t>
            </a:r>
            <a:endParaRPr lang="pl-PL" dirty="0" smtClean="0"/>
          </a:p>
          <a:p>
            <a:r>
              <a:rPr lang="pl-PL" dirty="0"/>
              <a:t>-          stosunkowo mało cholesterolu</a:t>
            </a:r>
            <a:endParaRPr lang="pl-PL" dirty="0" smtClean="0"/>
          </a:p>
          <a:p>
            <a:r>
              <a:rPr lang="pl-PL" dirty="0"/>
              <a:t>-          delikatna struktura </a:t>
            </a:r>
            <a:r>
              <a:rPr lang="pl-PL" dirty="0" err="1"/>
              <a:t>wł</a:t>
            </a:r>
            <a:r>
              <a:rPr lang="pl-PL" dirty="0"/>
              <a:t> </a:t>
            </a:r>
            <a:r>
              <a:rPr lang="pl-PL" dirty="0" err="1"/>
              <a:t>mięsniowych-łatwiejsze</a:t>
            </a:r>
            <a:r>
              <a:rPr lang="pl-PL" dirty="0"/>
              <a:t> trawienie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/>
              <a:t>ZASADY CHOWU DROBIU WODNEGO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pl-PL" dirty="0"/>
              <a:t>Wybiegi są utwardzone.</a:t>
            </a:r>
            <a:endParaRPr lang="pl-PL" dirty="0" smtClean="0"/>
          </a:p>
          <a:p>
            <a:r>
              <a:rPr lang="pl-PL" dirty="0"/>
              <a:t>Drobiu wodnego nie wykorzystuje się nieśnie bo częsta jest u nich salmonella.</a:t>
            </a:r>
            <a:endParaRPr lang="pl-PL" dirty="0" smtClean="0"/>
          </a:p>
          <a:p>
            <a:r>
              <a:rPr lang="pl-PL" u="sng" dirty="0"/>
              <a:t>Gęsi</a:t>
            </a:r>
            <a:r>
              <a:rPr lang="pl-PL" dirty="0"/>
              <a:t> chętnie utrzymywane </a:t>
            </a:r>
            <a:r>
              <a:rPr lang="pl-PL" dirty="0" err="1"/>
              <a:t>sa</a:t>
            </a:r>
            <a:r>
              <a:rPr lang="pl-PL" dirty="0"/>
              <a:t> w chowie przyzagrodowym gdyż:</a:t>
            </a:r>
            <a:endParaRPr lang="pl-PL" dirty="0" smtClean="0"/>
          </a:p>
          <a:p>
            <a:r>
              <a:rPr lang="pl-PL" dirty="0"/>
              <a:t>-          mają szybkie przyrosty i niskie wymagania pokarmowe</a:t>
            </a:r>
            <a:endParaRPr lang="pl-PL" dirty="0" smtClean="0"/>
          </a:p>
          <a:p>
            <a:r>
              <a:rPr lang="pl-PL" dirty="0"/>
              <a:t>-          dobrze </a:t>
            </a:r>
            <a:r>
              <a:rPr lang="pl-PL" dirty="0" err="1"/>
              <a:t>wykorzystuja</a:t>
            </a:r>
            <a:r>
              <a:rPr lang="pl-PL" dirty="0"/>
              <a:t> zielonki i pastwisko</a:t>
            </a:r>
            <a:endParaRPr lang="pl-PL" dirty="0" smtClean="0"/>
          </a:p>
          <a:p>
            <a:r>
              <a:rPr lang="pl-PL" dirty="0"/>
              <a:t>-          odporne na choroby</a:t>
            </a:r>
            <a:endParaRPr lang="pl-PL" dirty="0" smtClean="0"/>
          </a:p>
          <a:p>
            <a:r>
              <a:rPr lang="pl-PL" dirty="0"/>
              <a:t>-          </a:t>
            </a:r>
            <a:r>
              <a:rPr lang="pl-PL" dirty="0" err="1"/>
              <a:t>nadaja</a:t>
            </a:r>
            <a:r>
              <a:rPr lang="pl-PL" dirty="0"/>
              <a:t> się do utrzymania w małych grupach</a:t>
            </a:r>
            <a:endParaRPr lang="pl-PL" dirty="0" smtClean="0"/>
          </a:p>
          <a:p>
            <a:r>
              <a:rPr lang="pl-PL" dirty="0"/>
              <a:t>Nieśność sezonowa (od stycznia do lipca wynosi 12-70 jaj). </a:t>
            </a:r>
            <a:endParaRPr lang="pl-PL" dirty="0" smtClean="0"/>
          </a:p>
          <a:p>
            <a:r>
              <a:rPr lang="pl-PL" dirty="0"/>
              <a:t>Gęś chińska (biała/brunatna, dorosłe ptaki </a:t>
            </a:r>
            <a:r>
              <a:rPr lang="pl-PL" dirty="0" err="1"/>
              <a:t>waża</a:t>
            </a:r>
            <a:r>
              <a:rPr lang="pl-PL" dirty="0"/>
              <a:t> 4-5kg)</a:t>
            </a:r>
            <a:endParaRPr lang="pl-PL" dirty="0" smtClean="0"/>
          </a:p>
          <a:p>
            <a:r>
              <a:rPr lang="pl-PL" dirty="0" err="1"/>
              <a:t>Gęs</a:t>
            </a:r>
            <a:r>
              <a:rPr lang="pl-PL" dirty="0"/>
              <a:t> gęgawa (szara, dorosłe ważą 4 kg)</a:t>
            </a:r>
            <a:endParaRPr lang="pl-PL" dirty="0" smtClean="0"/>
          </a:p>
          <a:p>
            <a:r>
              <a:rPr lang="pl-PL" dirty="0"/>
              <a:t>Gęś kanadyjska (</a:t>
            </a:r>
            <a:r>
              <a:rPr lang="pl-PL" dirty="0" err="1"/>
              <a:t>brunatnoczarna</a:t>
            </a:r>
            <a:r>
              <a:rPr lang="pl-PL" dirty="0"/>
              <a:t>, niewielka)</a:t>
            </a:r>
            <a:endParaRPr lang="pl-PL" dirty="0" smtClean="0"/>
          </a:p>
          <a:p>
            <a:r>
              <a:rPr lang="pl-PL" dirty="0"/>
              <a:t>Dwa typy:</a:t>
            </a:r>
            <a:endParaRPr lang="pl-PL" dirty="0" smtClean="0"/>
          </a:p>
          <a:p>
            <a:r>
              <a:rPr lang="pl-PL" dirty="0"/>
              <a:t>Gęsi późno dojrzewające (w wieku ok. 6 miesiąca)-gęś pomorska, suwalska. $-6 kg, 40 jaj, zapłodnienie 60%.</a:t>
            </a:r>
            <a:endParaRPr lang="pl-PL" dirty="0" smtClean="0"/>
          </a:p>
          <a:p>
            <a:r>
              <a:rPr lang="pl-PL" dirty="0"/>
              <a:t>Gęsi </a:t>
            </a:r>
            <a:r>
              <a:rPr lang="pl-PL" dirty="0" err="1"/>
              <a:t>wczesnie</a:t>
            </a:r>
            <a:r>
              <a:rPr lang="pl-PL" dirty="0"/>
              <a:t> dojrzewające (w wieku 5,5 miesiąca) –</a:t>
            </a:r>
            <a:r>
              <a:rPr lang="pl-PL" dirty="0" err="1"/>
              <a:t>gęż</a:t>
            </a:r>
            <a:r>
              <a:rPr lang="pl-PL" dirty="0"/>
              <a:t> podkarpacka, zatorska, biała włoska. 3,5-7 kg, 40 jaj, zapłodnienie 75%.</a:t>
            </a:r>
            <a:endParaRPr lang="pl-PL" dirty="0" smtClean="0"/>
          </a:p>
          <a:p>
            <a:r>
              <a:rPr lang="pl-PL" u="sng" dirty="0"/>
              <a:t>Kaczki, </a:t>
            </a:r>
            <a:r>
              <a:rPr lang="pl-PL" dirty="0"/>
              <a:t>użytkuje się kaczkę domową i piżmową.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C.D CHOWU DROBIU WODNEGO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l-PL" dirty="0"/>
              <a:t>Typ nieśny:</a:t>
            </a:r>
            <a:endParaRPr lang="pl-PL" dirty="0" smtClean="0"/>
          </a:p>
          <a:p>
            <a:r>
              <a:rPr lang="pl-PL" dirty="0"/>
              <a:t>-          Biegusy indyjskie, 2 kg kaczor, 1,7 kg kaczka, </a:t>
            </a:r>
            <a:r>
              <a:rPr lang="pl-PL" dirty="0" err="1"/>
              <a:t>niesnośc</a:t>
            </a:r>
            <a:r>
              <a:rPr lang="pl-PL" dirty="0"/>
              <a:t> –200 jaj, dojrzałość płciowa-20 </a:t>
            </a:r>
            <a:r>
              <a:rPr lang="pl-PL" dirty="0" err="1"/>
              <a:t>tyg</a:t>
            </a:r>
            <a:endParaRPr lang="pl-PL" dirty="0" smtClean="0"/>
          </a:p>
          <a:p>
            <a:r>
              <a:rPr lang="pl-PL" dirty="0"/>
              <a:t>-          Khaki </a:t>
            </a:r>
            <a:r>
              <a:rPr lang="pl-PL" dirty="0" err="1"/>
              <a:t>Cambell</a:t>
            </a:r>
            <a:r>
              <a:rPr lang="pl-PL" dirty="0"/>
              <a:t>, kaczor waży 3 kg, kaczka 2,5 </a:t>
            </a:r>
            <a:r>
              <a:rPr lang="pl-PL" dirty="0" err="1"/>
              <a:t>kg</a:t>
            </a:r>
            <a:r>
              <a:rPr lang="pl-PL" dirty="0"/>
              <a:t>. Nieśność 180-200 jaj, dojrzałość płciowa –20 tyg.</a:t>
            </a:r>
            <a:endParaRPr lang="pl-PL" dirty="0" smtClean="0"/>
          </a:p>
          <a:p>
            <a:r>
              <a:rPr lang="pl-PL" dirty="0"/>
              <a:t>Typ ogólnoużytkowy:</a:t>
            </a:r>
            <a:endParaRPr lang="pl-PL" dirty="0" smtClean="0"/>
          </a:p>
          <a:p>
            <a:r>
              <a:rPr lang="pl-PL" dirty="0"/>
              <a:t>-     </a:t>
            </a:r>
            <a:r>
              <a:rPr lang="pl-PL" dirty="0" err="1"/>
              <a:t>pekin</a:t>
            </a:r>
            <a:r>
              <a:rPr lang="pl-PL" dirty="0"/>
              <a:t>, kaczor 3-4 kg, kaczka 2,5-3 </a:t>
            </a:r>
            <a:r>
              <a:rPr lang="pl-PL" dirty="0" err="1"/>
              <a:t>kg</a:t>
            </a:r>
            <a:r>
              <a:rPr lang="pl-PL" dirty="0"/>
              <a:t>. Nieśność 140-200 jaj</a:t>
            </a:r>
            <a:endParaRPr lang="pl-PL" dirty="0" smtClean="0"/>
          </a:p>
          <a:p>
            <a:r>
              <a:rPr lang="pl-PL" dirty="0"/>
              <a:t>-          piżmowa, milcząca, kaczor 5 kg, kaczka 2,5 kg</a:t>
            </a:r>
            <a:endParaRPr lang="pl-PL" dirty="0" smtClean="0"/>
          </a:p>
          <a:p>
            <a:r>
              <a:rPr lang="pl-PL" dirty="0"/>
              <a:t>-          </a:t>
            </a:r>
            <a:r>
              <a:rPr lang="pl-PL" dirty="0" err="1"/>
              <a:t>mulardy</a:t>
            </a:r>
            <a:r>
              <a:rPr lang="pl-PL" dirty="0"/>
              <a:t> (mieszance piżmowych z </a:t>
            </a:r>
            <a:r>
              <a:rPr lang="pl-PL" dirty="0" err="1"/>
              <a:t>pekin</a:t>
            </a:r>
            <a:r>
              <a:rPr lang="pl-PL" dirty="0"/>
              <a:t>), są bezpłodne</a:t>
            </a:r>
            <a:endParaRPr lang="pl-PL" dirty="0" smtClean="0"/>
          </a:p>
          <a:p>
            <a:r>
              <a:rPr lang="pl-PL" dirty="0"/>
              <a:t>Typ mięsny:</a:t>
            </a:r>
            <a:endParaRPr lang="pl-PL" dirty="0" smtClean="0"/>
          </a:p>
          <a:p>
            <a:r>
              <a:rPr lang="pl-PL" dirty="0"/>
              <a:t>-          Rouen, ciężkie, </a:t>
            </a:r>
            <a:r>
              <a:rPr lang="pl-PL" dirty="0" err="1"/>
              <a:t>poźno</a:t>
            </a:r>
            <a:r>
              <a:rPr lang="pl-PL" dirty="0"/>
              <a:t> dojrzewające płciowo, niska </a:t>
            </a:r>
            <a:r>
              <a:rPr lang="pl-PL" dirty="0" err="1"/>
              <a:t>nieśn</a:t>
            </a:r>
            <a:r>
              <a:rPr lang="pl-PL" dirty="0"/>
              <a:t> ość. Masa 4-5 kg, 60-100 jaj</a:t>
            </a:r>
            <a:endParaRPr lang="pl-PL" dirty="0" smtClean="0"/>
          </a:p>
          <a:p>
            <a:r>
              <a:rPr lang="pl-PL" dirty="0"/>
              <a:t>-          </a:t>
            </a:r>
            <a:r>
              <a:rPr lang="pl-PL" dirty="0" err="1"/>
              <a:t>Aylesbury</a:t>
            </a:r>
            <a:r>
              <a:rPr lang="pl-PL" dirty="0"/>
              <a:t>, kaczory 3,5-4kg, kaczki 3-3,5kg, 80-120 jaj.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ORGANIZACJA HODOWLI I CHOWU DROBIU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Ma postać piramidy: ferma zarodowa, </a:t>
            </a:r>
            <a:r>
              <a:rPr lang="pl-PL" dirty="0" err="1"/>
              <a:t>f.prarodzicielskie</a:t>
            </a:r>
            <a:r>
              <a:rPr lang="pl-PL" dirty="0"/>
              <a:t>, </a:t>
            </a:r>
            <a:r>
              <a:rPr lang="pl-PL" dirty="0" err="1"/>
              <a:t>f.rodzicielskie</a:t>
            </a:r>
            <a:r>
              <a:rPr lang="pl-PL" dirty="0"/>
              <a:t>, </a:t>
            </a:r>
            <a:r>
              <a:rPr lang="pl-PL" dirty="0" err="1"/>
              <a:t>f.towarowe</a:t>
            </a:r>
            <a:r>
              <a:rPr lang="pl-PL" dirty="0"/>
              <a:t>.</a:t>
            </a:r>
            <a:endParaRPr lang="pl-PL" dirty="0" smtClean="0"/>
          </a:p>
          <a:p>
            <a:r>
              <a:rPr lang="pl-PL" dirty="0"/>
              <a:t>Fermy zarodowe: doskonalenia  cech(nie wytwarza się mieszańców). Ptaki znaczone </a:t>
            </a:r>
            <a:r>
              <a:rPr lang="pl-PL" dirty="0" err="1"/>
              <a:t>sa</a:t>
            </a:r>
            <a:r>
              <a:rPr lang="pl-PL" dirty="0"/>
              <a:t> indywidualnie, znane jest ich pochodzenie. Są stada selekcyjne i kontrolne. Kojarzenie naturalne/inseminacja. </a:t>
            </a:r>
            <a:endParaRPr lang="pl-PL" dirty="0" smtClean="0"/>
          </a:p>
          <a:p>
            <a:r>
              <a:rPr lang="pl-PL" dirty="0"/>
              <a:t>Fermy </a:t>
            </a:r>
            <a:r>
              <a:rPr lang="pl-PL" dirty="0" err="1"/>
              <a:t>prarodzicielsie</a:t>
            </a:r>
            <a:r>
              <a:rPr lang="pl-PL" dirty="0"/>
              <a:t>: nie prowadzi się selekcji ale namnaża materiał. Wytwarza mieszance </a:t>
            </a:r>
            <a:r>
              <a:rPr lang="pl-PL" dirty="0" err="1"/>
              <a:t>miedzyliniowe</a:t>
            </a:r>
            <a:r>
              <a:rPr lang="pl-PL" dirty="0"/>
              <a:t> lub </a:t>
            </a:r>
            <a:r>
              <a:rPr lang="pl-PL" dirty="0" err="1"/>
              <a:t>miedzyrodowe</a:t>
            </a:r>
            <a:r>
              <a:rPr lang="pl-PL" dirty="0"/>
              <a:t> </a:t>
            </a:r>
            <a:r>
              <a:rPr lang="pl-PL" dirty="0" err="1"/>
              <a:t>służace</a:t>
            </a:r>
            <a:endParaRPr lang="pl-PL" dirty="0" smtClean="0"/>
          </a:p>
          <a:p>
            <a:r>
              <a:rPr lang="pl-PL" dirty="0"/>
              <a:t>Fermy towarowe: produkcja jaj/mięsa. 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SYSTEMY I STANDARDY CHOWU DROBIU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pl-PL" dirty="0"/>
              <a:t>1.System ekstensywny (najstarszy).</a:t>
            </a:r>
            <a:endParaRPr lang="pl-PL" dirty="0" smtClean="0"/>
          </a:p>
          <a:p>
            <a:r>
              <a:rPr lang="pl-PL" dirty="0"/>
              <a:t>-          stada drobiu </a:t>
            </a:r>
            <a:r>
              <a:rPr lang="pl-PL" dirty="0" err="1"/>
              <a:t>sa</a:t>
            </a:r>
            <a:r>
              <a:rPr lang="pl-PL" dirty="0"/>
              <a:t> </a:t>
            </a:r>
            <a:r>
              <a:rPr lang="pl-PL" dirty="0" err="1"/>
              <a:t>male</a:t>
            </a:r>
            <a:r>
              <a:rPr lang="pl-PL" dirty="0"/>
              <a:t> (zwykle do 50 kur typu nieśnego/ogólnoużytkowego [30 indyków/gęsi]), nie chowa się kur użytkowanych mięśnie</a:t>
            </a:r>
            <a:endParaRPr lang="pl-PL" dirty="0" smtClean="0"/>
          </a:p>
          <a:p>
            <a:r>
              <a:rPr lang="pl-PL" dirty="0"/>
              <a:t>-          ptaki </a:t>
            </a:r>
            <a:r>
              <a:rPr lang="pl-PL" dirty="0" err="1"/>
              <a:t>korzystaja</a:t>
            </a:r>
            <a:r>
              <a:rPr lang="pl-PL" dirty="0"/>
              <a:t> z wybiegów, żywione </a:t>
            </a:r>
            <a:r>
              <a:rPr lang="pl-PL" dirty="0" err="1"/>
              <a:t>sa</a:t>
            </a:r>
            <a:r>
              <a:rPr lang="pl-PL" dirty="0"/>
              <a:t> paszami gospodarskimi</a:t>
            </a:r>
            <a:endParaRPr lang="pl-PL" dirty="0" smtClean="0"/>
          </a:p>
          <a:p>
            <a:r>
              <a:rPr lang="pl-PL" dirty="0"/>
              <a:t>-          zwykle chów na potrzeby gospodarskie</a:t>
            </a:r>
            <a:endParaRPr lang="pl-PL" dirty="0" smtClean="0"/>
          </a:p>
          <a:p>
            <a:r>
              <a:rPr lang="pl-PL" dirty="0"/>
              <a:t>-          najlepszą </a:t>
            </a:r>
            <a:r>
              <a:rPr lang="pl-PL" dirty="0" err="1"/>
              <a:t>ściólką</a:t>
            </a:r>
            <a:r>
              <a:rPr lang="pl-PL" dirty="0"/>
              <a:t> jest torf bo dobrze chłonie wodę i nie brudzi jaj</a:t>
            </a:r>
            <a:endParaRPr lang="pl-PL" dirty="0" smtClean="0"/>
          </a:p>
          <a:p>
            <a:r>
              <a:rPr lang="pl-PL" dirty="0"/>
              <a:t>-          zwykle nie buduje się specjalnych pomieszczeń(zimą powinny być doświetlane jeżeli mają się nieść)</a:t>
            </a:r>
            <a:endParaRPr lang="pl-PL" dirty="0" smtClean="0"/>
          </a:p>
          <a:p>
            <a:r>
              <a:rPr lang="pl-PL" dirty="0"/>
              <a:t>-          mała produkcja</a:t>
            </a:r>
            <a:endParaRPr lang="pl-PL" dirty="0" smtClean="0"/>
          </a:p>
          <a:p>
            <a:r>
              <a:rPr lang="pl-PL" dirty="0"/>
              <a:t>2.System półintensywny.</a:t>
            </a:r>
            <a:endParaRPr lang="pl-PL" dirty="0" smtClean="0"/>
          </a:p>
          <a:p>
            <a:r>
              <a:rPr lang="pl-PL" dirty="0"/>
              <a:t>-          budynki przystosowane, nie duże, około 500 niosek</a:t>
            </a:r>
            <a:endParaRPr lang="pl-PL" dirty="0" smtClean="0"/>
          </a:p>
          <a:p>
            <a:r>
              <a:rPr lang="pl-PL" dirty="0"/>
              <a:t>-          ptaki </a:t>
            </a:r>
            <a:r>
              <a:rPr lang="pl-PL" dirty="0" err="1"/>
              <a:t>korzystaja</a:t>
            </a:r>
            <a:r>
              <a:rPr lang="pl-PL" dirty="0"/>
              <a:t> z ogrodzonych wybiegów</a:t>
            </a:r>
            <a:endParaRPr lang="pl-PL" dirty="0" smtClean="0"/>
          </a:p>
          <a:p>
            <a:r>
              <a:rPr lang="pl-PL" dirty="0"/>
              <a:t>3. System intensywny.</a:t>
            </a:r>
            <a:endParaRPr lang="pl-PL" dirty="0" smtClean="0"/>
          </a:p>
          <a:p>
            <a:r>
              <a:rPr lang="pl-PL" dirty="0"/>
              <a:t>-          budynki bezokienne</a:t>
            </a:r>
            <a:endParaRPr lang="pl-PL" dirty="0" smtClean="0"/>
          </a:p>
          <a:p>
            <a:r>
              <a:rPr lang="pl-PL" dirty="0"/>
              <a:t>-          regulacja światła (przez pierwsze dni życia 22-24h/</a:t>
            </a:r>
            <a:r>
              <a:rPr lang="pl-PL" dirty="0" err="1"/>
              <a:t>dobe</a:t>
            </a:r>
            <a:r>
              <a:rPr lang="pl-PL" dirty="0"/>
              <a:t> światła-oswojenie </a:t>
            </a:r>
            <a:r>
              <a:rPr lang="pl-PL" dirty="0" err="1"/>
              <a:t>si</a:t>
            </a:r>
            <a:r>
              <a:rPr lang="pl-PL" dirty="0"/>
              <a:t> </a:t>
            </a:r>
            <a:r>
              <a:rPr lang="pl-PL" dirty="0" err="1"/>
              <a:t>ez</a:t>
            </a:r>
            <a:r>
              <a:rPr lang="pl-PL" dirty="0"/>
              <a:t> kurnikiem; od 3 dnia do 4 tygodnia </a:t>
            </a:r>
            <a:r>
              <a:rPr lang="pl-PL" dirty="0" err="1"/>
              <a:t>kraca</a:t>
            </a:r>
            <a:r>
              <a:rPr lang="pl-PL" dirty="0"/>
              <a:t> się </a:t>
            </a:r>
            <a:r>
              <a:rPr lang="pl-PL" dirty="0" err="1"/>
              <a:t>długośc</a:t>
            </a:r>
            <a:r>
              <a:rPr lang="pl-PL" dirty="0"/>
              <a:t> dnia do ok. 6-8h/dobę; na 2 tygodnie przed okresem nieśności (16-18 </a:t>
            </a:r>
            <a:r>
              <a:rPr lang="pl-PL" dirty="0" err="1"/>
              <a:t>tydzien</a:t>
            </a:r>
            <a:r>
              <a:rPr lang="pl-PL" dirty="0"/>
              <a:t> życia) rozpoczyna się wydłużanie dnia o 0,5-1 h światła więcej </a:t>
            </a:r>
            <a:r>
              <a:rPr lang="pl-PL" dirty="0" err="1"/>
              <a:t>tygodnowo</a:t>
            </a:r>
            <a:r>
              <a:rPr lang="pl-PL" dirty="0"/>
              <a:t>; w okresie nieśności stosuje się 14-16 godzinny dzień)</a:t>
            </a:r>
            <a:endParaRPr lang="pl-PL" dirty="0" smtClean="0"/>
          </a:p>
          <a:p>
            <a:r>
              <a:rPr lang="pl-PL" dirty="0"/>
              <a:t>-          mieszanki przemysłowe</a:t>
            </a:r>
            <a:endParaRPr lang="pl-PL" dirty="0" smtClean="0"/>
          </a:p>
          <a:p>
            <a:r>
              <a:rPr lang="pl-PL" dirty="0"/>
              <a:t>-          doskonała wentylacja</a:t>
            </a:r>
            <a:endParaRPr lang="pl-PL" dirty="0" smtClean="0"/>
          </a:p>
          <a:p>
            <a:r>
              <a:rPr lang="pl-PL" dirty="0"/>
              <a:t>-          chów na </a:t>
            </a:r>
            <a:r>
              <a:rPr lang="pl-PL" dirty="0" err="1"/>
              <a:t>ściołce</a:t>
            </a:r>
            <a:r>
              <a:rPr lang="pl-PL" dirty="0"/>
              <a:t> (7 niosek na 1m2)/klatkowy(8pietrowe dozwolone do 2012r.) Wyposażenie zmodyfikowanych klatek: gniazda, </a:t>
            </a:r>
            <a:r>
              <a:rPr lang="pl-PL" dirty="0" err="1"/>
              <a:t>wieksza</a:t>
            </a:r>
            <a:r>
              <a:rPr lang="pl-PL" dirty="0"/>
              <a:t> powierzchnia, część powierzchni pokryta ściółką, maty do ścierania pazurów, grzęda.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/>
              <a:t>CZYNNIKI WPLYWAJACE NA NIEŚNOŚĆ I MASĘ JAJ I ICH JAKOŚĆ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pl-PL" dirty="0"/>
              <a:t>Czynniki genetyczne warunkujące </a:t>
            </a:r>
            <a:r>
              <a:rPr lang="pl-PL" dirty="0" err="1"/>
              <a:t>niesność</a:t>
            </a:r>
            <a:r>
              <a:rPr lang="pl-PL" dirty="0"/>
              <a:t> w pierwszym roku produkcji.</a:t>
            </a:r>
            <a:endParaRPr lang="pl-PL" dirty="0" smtClean="0"/>
          </a:p>
          <a:p>
            <a:r>
              <a:rPr lang="pl-PL" dirty="0"/>
              <a:t>-          szybkość dojrzewania płciowego (wiek </a:t>
            </a:r>
            <a:r>
              <a:rPr lang="pl-PL" dirty="0" err="1"/>
              <a:t>zlożenia</a:t>
            </a:r>
            <a:r>
              <a:rPr lang="pl-PL" dirty="0"/>
              <a:t> pierwszego jaja) kury </a:t>
            </a:r>
            <a:r>
              <a:rPr lang="pl-PL" dirty="0" err="1"/>
              <a:t>wczesnie</a:t>
            </a:r>
            <a:r>
              <a:rPr lang="pl-PL" dirty="0"/>
              <a:t> dojrzewające znoszą </a:t>
            </a:r>
            <a:r>
              <a:rPr lang="pl-PL" dirty="0" err="1"/>
              <a:t>wiecej</a:t>
            </a:r>
            <a:r>
              <a:rPr lang="pl-PL" dirty="0"/>
              <a:t> jaj od kur </a:t>
            </a:r>
            <a:r>
              <a:rPr lang="pl-PL" dirty="0" err="1"/>
              <a:t>pożno</a:t>
            </a:r>
            <a:r>
              <a:rPr lang="pl-PL" dirty="0"/>
              <a:t> dojrzewających, ale kury bardzo </a:t>
            </a:r>
            <a:r>
              <a:rPr lang="pl-PL" dirty="0" err="1"/>
              <a:t>wczesnie</a:t>
            </a:r>
            <a:r>
              <a:rPr lang="pl-PL" dirty="0"/>
              <a:t> dojrzewające na </a:t>
            </a:r>
            <a:r>
              <a:rPr lang="pl-PL" dirty="0" err="1"/>
              <a:t>poczatku</a:t>
            </a:r>
            <a:r>
              <a:rPr lang="pl-PL" dirty="0"/>
              <a:t> </a:t>
            </a:r>
            <a:r>
              <a:rPr lang="pl-PL" dirty="0" err="1"/>
              <a:t>znosza</a:t>
            </a:r>
            <a:r>
              <a:rPr lang="pl-PL" dirty="0"/>
              <a:t> bardzo </a:t>
            </a:r>
            <a:r>
              <a:rPr lang="pl-PL" dirty="0" err="1"/>
              <a:t>male</a:t>
            </a:r>
            <a:r>
              <a:rPr lang="pl-PL" dirty="0"/>
              <a:t> jaja</a:t>
            </a:r>
            <a:endParaRPr lang="pl-PL" dirty="0" smtClean="0"/>
          </a:p>
          <a:p>
            <a:r>
              <a:rPr lang="pl-PL" dirty="0"/>
              <a:t>-          intensywność </a:t>
            </a:r>
            <a:r>
              <a:rPr lang="pl-PL" dirty="0" err="1"/>
              <a:t>niesności</a:t>
            </a:r>
            <a:r>
              <a:rPr lang="pl-PL" dirty="0"/>
              <a:t> (rytm znoszenia jaj), im więcej kura znosi jaj w serii, a przerwy miedzy seriami </a:t>
            </a:r>
            <a:r>
              <a:rPr lang="pl-PL" dirty="0" err="1"/>
              <a:t>sa</a:t>
            </a:r>
            <a:r>
              <a:rPr lang="pl-PL" dirty="0"/>
              <a:t> </a:t>
            </a:r>
            <a:r>
              <a:rPr lang="pl-PL" dirty="0" err="1"/>
              <a:t>krutsze</a:t>
            </a:r>
            <a:r>
              <a:rPr lang="pl-PL" dirty="0"/>
              <a:t> tym jest lepsza nioska</a:t>
            </a:r>
            <a:endParaRPr lang="pl-PL" dirty="0" smtClean="0"/>
          </a:p>
          <a:p>
            <a:r>
              <a:rPr lang="pl-PL" dirty="0"/>
              <a:t>-          wytrwałość nieśności(związana z terminem naturalnego pierzenia pod koniec pierwszego roku nieśności. W czasie pierzenia kury </a:t>
            </a:r>
            <a:r>
              <a:rPr lang="pl-PL" dirty="0" err="1"/>
              <a:t>przerywaja</a:t>
            </a:r>
            <a:r>
              <a:rPr lang="pl-PL" dirty="0"/>
              <a:t> </a:t>
            </a:r>
            <a:r>
              <a:rPr lang="pl-PL" dirty="0" err="1"/>
              <a:t>niesność</a:t>
            </a:r>
            <a:r>
              <a:rPr lang="pl-PL" dirty="0"/>
              <a:t>. Za wytrwałe uważa się kury rozpoczynające </a:t>
            </a:r>
            <a:r>
              <a:rPr lang="pl-PL" dirty="0" err="1"/>
              <a:t>wymiane</a:t>
            </a:r>
            <a:r>
              <a:rPr lang="pl-PL" dirty="0"/>
              <a:t> pór nie </a:t>
            </a:r>
            <a:r>
              <a:rPr lang="pl-PL" dirty="0" err="1"/>
              <a:t>wczesniej</a:t>
            </a:r>
            <a:r>
              <a:rPr lang="pl-PL" dirty="0"/>
              <a:t> niż po upływie 315 dni od zniesienia pierwszego jaja. Obecnie masowe pierzenie niosek </a:t>
            </a:r>
            <a:r>
              <a:rPr lang="pl-PL" dirty="0" err="1"/>
              <a:t>wystepuje</a:t>
            </a:r>
            <a:r>
              <a:rPr lang="pl-PL" dirty="0"/>
              <a:t> rzadko.</a:t>
            </a:r>
            <a:endParaRPr lang="pl-PL" dirty="0" smtClean="0"/>
          </a:p>
          <a:p>
            <a:r>
              <a:rPr lang="pl-PL" dirty="0"/>
              <a:t>-          pauza zimowa (</a:t>
            </a:r>
            <a:r>
              <a:rPr lang="pl-PL" dirty="0" err="1"/>
              <a:t>trwajaca</a:t>
            </a:r>
            <a:r>
              <a:rPr lang="pl-PL" dirty="0"/>
              <a:t> dłużej niż 7 dni przerwa w nieśności </a:t>
            </a:r>
            <a:r>
              <a:rPr lang="pl-PL" dirty="0" err="1"/>
              <a:t>wystepująca</a:t>
            </a:r>
            <a:r>
              <a:rPr lang="pl-PL" dirty="0"/>
              <a:t> w okresie zimowym, obecnie </a:t>
            </a:r>
            <a:r>
              <a:rPr lang="pl-PL" dirty="0" err="1"/>
              <a:t>zostala</a:t>
            </a:r>
            <a:r>
              <a:rPr lang="pl-PL" dirty="0"/>
              <a:t> wyeliminowana)</a:t>
            </a:r>
            <a:endParaRPr lang="pl-PL" dirty="0" smtClean="0"/>
          </a:p>
          <a:p>
            <a:r>
              <a:rPr lang="pl-PL" dirty="0"/>
              <a:t>-          kwoczenie (chęć wysiadywania jaj, powoduje przerwę w nieśności, obecnie cecha wyeliminowana)</a:t>
            </a:r>
            <a:endParaRPr lang="pl-PL" dirty="0" smtClean="0"/>
          </a:p>
          <a:p>
            <a:r>
              <a:rPr lang="pl-PL" dirty="0"/>
              <a:t>Inne czynniki wpływające na nieśność:</a:t>
            </a:r>
            <a:endParaRPr lang="pl-PL" dirty="0" smtClean="0"/>
          </a:p>
          <a:p>
            <a:r>
              <a:rPr lang="pl-PL" dirty="0"/>
              <a:t>-          złe wyrównanie masy powoduje niższa nieśność, nierównomierne wchodzenie w nieśność stada (więc żywienie)</a:t>
            </a:r>
            <a:endParaRPr lang="pl-PL" dirty="0" smtClean="0"/>
          </a:p>
          <a:p>
            <a:r>
              <a:rPr lang="pl-PL" dirty="0"/>
              <a:t>-          temperatura, wilgotność</a:t>
            </a:r>
            <a:endParaRPr lang="pl-PL" dirty="0" smtClean="0"/>
          </a:p>
          <a:p>
            <a:r>
              <a:rPr lang="pl-PL" dirty="0"/>
              <a:t>-          obsada na m2</a:t>
            </a:r>
            <a:endParaRPr lang="pl-PL" dirty="0" smtClean="0"/>
          </a:p>
          <a:p>
            <a:r>
              <a:rPr lang="pl-PL" dirty="0"/>
              <a:t>-          światło (programy świetlne mają na celu rozpoczęcie nieśności w wyznaczonym dla stada wieku, szybkie uzyskanie </a:t>
            </a:r>
            <a:r>
              <a:rPr lang="pl-PL" dirty="0" err="1"/>
              <a:t>dojrzalości</a:t>
            </a:r>
            <a:r>
              <a:rPr lang="pl-PL" dirty="0"/>
              <a:t> płciowej przez wszystkie kury w krótkim </a:t>
            </a:r>
            <a:r>
              <a:rPr lang="pl-PL" dirty="0" err="1"/>
              <a:t>czasie,uzyskanie</a:t>
            </a:r>
            <a:r>
              <a:rPr lang="pl-PL" dirty="0"/>
              <a:t> max produkcji w krótkim czasie)</a:t>
            </a: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1040</Words>
  <Application>Microsoft Office PowerPoint</Application>
  <PresentationFormat>Pokaz na ekranie (4:3)</PresentationFormat>
  <Paragraphs>174</Paragraphs>
  <Slides>20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1" baseType="lpstr">
      <vt:lpstr>Motyw pakietu Office</vt:lpstr>
      <vt:lpstr>Drób</vt:lpstr>
      <vt:lpstr>KIERUNKI UZYTKOWANIA DROBIU</vt:lpstr>
      <vt:lpstr>UZYTKOWANIE MIESNE DROBIU(BROJLERY, INDYKI) </vt:lpstr>
      <vt:lpstr>Cechy mięsa drobiowego</vt:lpstr>
      <vt:lpstr>ZASADY CHOWU DROBIU WODNEGO</vt:lpstr>
      <vt:lpstr>C.D CHOWU DROBIU WODNEGO</vt:lpstr>
      <vt:lpstr>ORGANIZACJA HODOWLI I CHOWU DROBIU</vt:lpstr>
      <vt:lpstr>SYSTEMY I STANDARDY CHOWU DROBIU</vt:lpstr>
      <vt:lpstr>CZYNNIKI WPLYWAJACE NA NIEŚNOŚĆ I MASĘ JAJ I ICH JAKOŚĆ</vt:lpstr>
      <vt:lpstr>Ocena masy jaja</vt:lpstr>
      <vt:lpstr>NAJCZĘŚCIEJ WYSTEPUJĄCE WADY U DROBIU RZEŹNEGO</vt:lpstr>
      <vt:lpstr>REPRODUKCJA DROBIU</vt:lpstr>
      <vt:lpstr>Pobieranie nasienia</vt:lpstr>
      <vt:lpstr>Ocena nasienia</vt:lpstr>
      <vt:lpstr>Unasienianie </vt:lpstr>
      <vt:lpstr>CZYNNIKI WPŁYWAJĄCE NA ZDOLNOŚĆ WYLĘGOWĄ JAJ</vt:lpstr>
      <vt:lpstr>Warunki inkubacji</vt:lpstr>
      <vt:lpstr>Przechowywanie jaj</vt:lpstr>
      <vt:lpstr>Instrukcja jak prowadzić stado</vt:lpstr>
      <vt:lpstr>Slajd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Drób </dc:title>
  <dc:creator>uczen</dc:creator>
  <cp:lastModifiedBy>uczen</cp:lastModifiedBy>
  <cp:revision>4</cp:revision>
  <dcterms:created xsi:type="dcterms:W3CDTF">2014-06-13T09:33:34Z</dcterms:created>
  <dcterms:modified xsi:type="dcterms:W3CDTF">2014-06-13T10:04:14Z</dcterms:modified>
</cp:coreProperties>
</file>