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E3D584-1A75-433D-B40B-2A02FD2D249B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704CCBDA-DEDD-4658-92CB-927937E183D4}">
      <dgm:prSet phldrT="[Tekst]"/>
      <dgm:spPr/>
      <dgm:t>
        <a:bodyPr/>
        <a:lstStyle/>
        <a:p>
          <a:r>
            <a:rPr lang="pl-PL" dirty="0" smtClean="0"/>
            <a:t>Duży plon </a:t>
          </a:r>
          <a:r>
            <a:rPr lang="pl-PL" dirty="0" err="1" smtClean="0"/>
            <a:t>z.m</a:t>
          </a:r>
          <a:r>
            <a:rPr lang="pl-PL" dirty="0" smtClean="0"/>
            <a:t>. ok. 60t/ha [kiszonki]</a:t>
          </a:r>
          <a:endParaRPr lang="pl-PL" dirty="0"/>
        </a:p>
      </dgm:t>
    </dgm:pt>
    <dgm:pt modelId="{21355401-5327-4780-97E3-94F7841FD207}" type="parTrans" cxnId="{12158597-4AAF-492D-A6DB-4699DF47919B}">
      <dgm:prSet/>
      <dgm:spPr/>
      <dgm:t>
        <a:bodyPr/>
        <a:lstStyle/>
        <a:p>
          <a:endParaRPr lang="pl-PL"/>
        </a:p>
      </dgm:t>
    </dgm:pt>
    <dgm:pt modelId="{3B70E09B-26D7-4457-A4CF-B7ED616901B8}" type="sibTrans" cxnId="{12158597-4AAF-492D-A6DB-4699DF47919B}">
      <dgm:prSet/>
      <dgm:spPr/>
      <dgm:t>
        <a:bodyPr/>
        <a:lstStyle/>
        <a:p>
          <a:endParaRPr lang="pl-PL"/>
        </a:p>
      </dgm:t>
    </dgm:pt>
    <dgm:pt modelId="{75F10330-5A66-4A36-8D16-F24A67D950DE}">
      <dgm:prSet phldrT="[Tekst]"/>
      <dgm:spPr/>
      <dgm:t>
        <a:bodyPr/>
        <a:lstStyle/>
        <a:p>
          <a:r>
            <a:rPr lang="pl-PL" dirty="0" smtClean="0"/>
            <a:t>Pasza [plon </a:t>
          </a:r>
          <a:r>
            <a:rPr lang="pl-PL" dirty="0" err="1" smtClean="0"/>
            <a:t>z.m</a:t>
          </a:r>
          <a:r>
            <a:rPr lang="pl-PL" dirty="0" smtClean="0"/>
            <a:t>. wyższy niż kukurydza]</a:t>
          </a:r>
          <a:endParaRPr lang="pl-PL" dirty="0"/>
        </a:p>
      </dgm:t>
    </dgm:pt>
    <dgm:pt modelId="{8CBEBC6F-FBF3-47BE-A693-0FD3DF8CD507}" type="parTrans" cxnId="{D5130503-973D-497F-B125-0EAA5BCD0EEF}">
      <dgm:prSet/>
      <dgm:spPr/>
      <dgm:t>
        <a:bodyPr/>
        <a:lstStyle/>
        <a:p>
          <a:endParaRPr lang="pl-PL"/>
        </a:p>
      </dgm:t>
    </dgm:pt>
    <dgm:pt modelId="{C1819F4D-DE8D-4759-B89A-E0642E18C107}" type="sibTrans" cxnId="{D5130503-973D-497F-B125-0EAA5BCD0EEF}">
      <dgm:prSet/>
      <dgm:spPr/>
      <dgm:t>
        <a:bodyPr/>
        <a:lstStyle/>
        <a:p>
          <a:endParaRPr lang="pl-PL"/>
        </a:p>
      </dgm:t>
    </dgm:pt>
    <dgm:pt modelId="{39EC444A-8C37-4593-BB54-39E873D6EB5F}">
      <dgm:prSet phldrT="[Tekst]"/>
      <dgm:spPr/>
      <dgm:t>
        <a:bodyPr/>
        <a:lstStyle/>
        <a:p>
          <a:r>
            <a:rPr lang="pl-PL" dirty="0" err="1" smtClean="0"/>
            <a:t>Miedzyplon</a:t>
          </a:r>
          <a:r>
            <a:rPr lang="pl-PL" dirty="0" smtClean="0"/>
            <a:t>, nadaje się na gleby słabsze i posuszne</a:t>
          </a:r>
          <a:endParaRPr lang="pl-PL" dirty="0"/>
        </a:p>
      </dgm:t>
    </dgm:pt>
    <dgm:pt modelId="{990C4B65-71F3-4B96-A768-B55776BE2532}" type="parTrans" cxnId="{52AEB687-8D2B-4933-A01C-0891B231E69D}">
      <dgm:prSet/>
      <dgm:spPr/>
      <dgm:t>
        <a:bodyPr/>
        <a:lstStyle/>
        <a:p>
          <a:endParaRPr lang="pl-PL"/>
        </a:p>
      </dgm:t>
    </dgm:pt>
    <dgm:pt modelId="{4FE66F61-EA50-41FE-A2F3-153EC9703441}" type="sibTrans" cxnId="{52AEB687-8D2B-4933-A01C-0891B231E69D}">
      <dgm:prSet/>
      <dgm:spPr/>
      <dgm:t>
        <a:bodyPr/>
        <a:lstStyle/>
        <a:p>
          <a:endParaRPr lang="pl-PL"/>
        </a:p>
      </dgm:t>
    </dgm:pt>
    <dgm:pt modelId="{7FB2E14E-5425-4D08-82AD-B42D7074E135}">
      <dgm:prSet phldrT="[Tekst]"/>
      <dgm:spPr/>
      <dgm:t>
        <a:bodyPr/>
        <a:lstStyle/>
        <a:p>
          <a:r>
            <a:rPr lang="pl-PL" dirty="0" smtClean="0"/>
            <a:t>Zielona masa [nawóz zielony]</a:t>
          </a:r>
          <a:endParaRPr lang="pl-PL" dirty="0"/>
        </a:p>
      </dgm:t>
    </dgm:pt>
    <dgm:pt modelId="{74997668-0C9C-4641-8559-2705E88BDDA2}" type="parTrans" cxnId="{8B3E61C4-60F5-4C11-94A0-7FDB53996AED}">
      <dgm:prSet/>
      <dgm:spPr/>
      <dgm:t>
        <a:bodyPr/>
        <a:lstStyle/>
        <a:p>
          <a:endParaRPr lang="pl-PL"/>
        </a:p>
      </dgm:t>
    </dgm:pt>
    <dgm:pt modelId="{8776132E-0C5A-48C3-B1CD-5522A93EAA2D}" type="sibTrans" cxnId="{8B3E61C4-60F5-4C11-94A0-7FDB53996AED}">
      <dgm:prSet/>
      <dgm:spPr/>
      <dgm:t>
        <a:bodyPr/>
        <a:lstStyle/>
        <a:p>
          <a:endParaRPr lang="pl-PL"/>
        </a:p>
      </dgm:t>
    </dgm:pt>
    <dgm:pt modelId="{9B67430A-712F-4D05-AF54-208F80B7F019}">
      <dgm:prSet phldrT="[Tekst]"/>
      <dgm:spPr/>
      <dgm:t>
        <a:bodyPr/>
        <a:lstStyle/>
        <a:p>
          <a:r>
            <a:rPr lang="pl-PL" dirty="0" smtClean="0"/>
            <a:t>OZE – cele energetyczne</a:t>
          </a:r>
          <a:endParaRPr lang="pl-PL" dirty="0"/>
        </a:p>
      </dgm:t>
    </dgm:pt>
    <dgm:pt modelId="{0814DB30-9D81-4286-ABAD-1FB70C832447}" type="parTrans" cxnId="{65E0FB12-2D89-44F9-A13E-5E5E45AFCB81}">
      <dgm:prSet/>
      <dgm:spPr/>
      <dgm:t>
        <a:bodyPr/>
        <a:lstStyle/>
        <a:p>
          <a:endParaRPr lang="pl-PL"/>
        </a:p>
      </dgm:t>
    </dgm:pt>
    <dgm:pt modelId="{4294DBE5-32B5-4080-BC6F-0FD1C2F5DB83}" type="sibTrans" cxnId="{65E0FB12-2D89-44F9-A13E-5E5E45AFCB81}">
      <dgm:prSet/>
      <dgm:spPr/>
      <dgm:t>
        <a:bodyPr/>
        <a:lstStyle/>
        <a:p>
          <a:endParaRPr lang="pl-PL"/>
        </a:p>
      </dgm:t>
    </dgm:pt>
    <dgm:pt modelId="{96DEF9CD-865F-460B-A4A1-449A04B89056}">
      <dgm:prSet phldrT="[Tekst]"/>
      <dgm:spPr/>
      <dgm:t>
        <a:bodyPr/>
        <a:lstStyle/>
        <a:p>
          <a:r>
            <a:rPr lang="pl-PL" dirty="0" smtClean="0"/>
            <a:t>Biomasa – wysoki potencjał produkcyjny</a:t>
          </a:r>
          <a:endParaRPr lang="pl-PL" dirty="0"/>
        </a:p>
      </dgm:t>
    </dgm:pt>
    <dgm:pt modelId="{B424F6BB-DB50-44EF-BD1B-457682D7D684}" type="parTrans" cxnId="{B6F9F365-E654-422B-9B29-BC442D1CC08D}">
      <dgm:prSet/>
      <dgm:spPr/>
      <dgm:t>
        <a:bodyPr/>
        <a:lstStyle/>
        <a:p>
          <a:endParaRPr lang="pl-PL"/>
        </a:p>
      </dgm:t>
    </dgm:pt>
    <dgm:pt modelId="{F1F178DC-3C76-4335-B4BF-8C573343FC04}" type="sibTrans" cxnId="{B6F9F365-E654-422B-9B29-BC442D1CC08D}">
      <dgm:prSet/>
      <dgm:spPr/>
      <dgm:t>
        <a:bodyPr/>
        <a:lstStyle/>
        <a:p>
          <a:endParaRPr lang="pl-PL"/>
        </a:p>
      </dgm:t>
    </dgm:pt>
    <dgm:pt modelId="{AD3333A6-79D8-4EFC-8EFF-BF42A21FFDAA}">
      <dgm:prSet phldrT="[Tekst]"/>
      <dgm:spPr/>
      <dgm:t>
        <a:bodyPr/>
        <a:lstStyle/>
        <a:p>
          <a:r>
            <a:rPr lang="pl-PL" dirty="0" smtClean="0"/>
            <a:t>Olej o wysokiej wartości odżywczej</a:t>
          </a:r>
          <a:endParaRPr lang="pl-PL" dirty="0"/>
        </a:p>
      </dgm:t>
    </dgm:pt>
    <dgm:pt modelId="{2CE376BE-B512-438D-990C-21D17B639889}" type="parTrans" cxnId="{23967DDD-7E99-4974-B8B0-9A8296416C58}">
      <dgm:prSet/>
      <dgm:spPr/>
      <dgm:t>
        <a:bodyPr/>
        <a:lstStyle/>
        <a:p>
          <a:endParaRPr lang="pl-PL"/>
        </a:p>
      </dgm:t>
    </dgm:pt>
    <dgm:pt modelId="{3EF41CC4-A9C1-4910-A212-847BE97AF6D7}" type="sibTrans" cxnId="{23967DDD-7E99-4974-B8B0-9A8296416C58}">
      <dgm:prSet/>
      <dgm:spPr/>
      <dgm:t>
        <a:bodyPr/>
        <a:lstStyle/>
        <a:p>
          <a:endParaRPr lang="pl-PL"/>
        </a:p>
      </dgm:t>
    </dgm:pt>
    <dgm:pt modelId="{1DF8ADA0-39A2-44B0-97E6-3D4E15C695F7}">
      <dgm:prSet phldrT="[Tekst]"/>
      <dgm:spPr/>
      <dgm:t>
        <a:bodyPr/>
        <a:lstStyle/>
        <a:p>
          <a:r>
            <a:rPr lang="pl-PL" dirty="0" smtClean="0"/>
            <a:t>Cele spożywcze</a:t>
          </a:r>
          <a:endParaRPr lang="pl-PL" dirty="0"/>
        </a:p>
      </dgm:t>
    </dgm:pt>
    <dgm:pt modelId="{907AEF73-EFCB-4897-8455-4AF97B80CC48}" type="parTrans" cxnId="{10112ADA-8AEC-4AE4-B272-61FFCA096542}">
      <dgm:prSet/>
      <dgm:spPr/>
      <dgm:t>
        <a:bodyPr/>
        <a:lstStyle/>
        <a:p>
          <a:endParaRPr lang="pl-PL"/>
        </a:p>
      </dgm:t>
    </dgm:pt>
    <dgm:pt modelId="{C65F420A-F3C0-42DA-A869-225F608C3695}" type="sibTrans" cxnId="{10112ADA-8AEC-4AE4-B272-61FFCA096542}">
      <dgm:prSet/>
      <dgm:spPr/>
      <dgm:t>
        <a:bodyPr/>
        <a:lstStyle/>
        <a:p>
          <a:endParaRPr lang="pl-PL"/>
        </a:p>
      </dgm:t>
    </dgm:pt>
    <dgm:pt modelId="{39505DA9-17BE-4381-B001-035AFCA1F3A6}" type="pres">
      <dgm:prSet presAssocID="{BAE3D584-1A75-433D-B40B-2A02FD2D249B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2418A350-59E3-43A2-81D6-64C824E33DEA}" type="pres">
      <dgm:prSet presAssocID="{BAE3D584-1A75-433D-B40B-2A02FD2D249B}" presName="children" presStyleCnt="0"/>
      <dgm:spPr/>
    </dgm:pt>
    <dgm:pt modelId="{EBD1B7A3-11DF-4363-A344-0A3061644E0F}" type="pres">
      <dgm:prSet presAssocID="{BAE3D584-1A75-433D-B40B-2A02FD2D249B}" presName="child1group" presStyleCnt="0"/>
      <dgm:spPr/>
    </dgm:pt>
    <dgm:pt modelId="{3C2F1E1A-ED6B-493F-8625-BDB1E4029E27}" type="pres">
      <dgm:prSet presAssocID="{BAE3D584-1A75-433D-B40B-2A02FD2D249B}" presName="child1" presStyleLbl="bgAcc1" presStyleIdx="0" presStyleCnt="4"/>
      <dgm:spPr/>
      <dgm:t>
        <a:bodyPr/>
        <a:lstStyle/>
        <a:p>
          <a:endParaRPr lang="pl-PL"/>
        </a:p>
      </dgm:t>
    </dgm:pt>
    <dgm:pt modelId="{2562CE08-F75B-45CA-82AA-1FCC268112AD}" type="pres">
      <dgm:prSet presAssocID="{BAE3D584-1A75-433D-B40B-2A02FD2D249B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396827D-AF40-4336-8B30-C4523D2F561F}" type="pres">
      <dgm:prSet presAssocID="{BAE3D584-1A75-433D-B40B-2A02FD2D249B}" presName="child2group" presStyleCnt="0"/>
      <dgm:spPr/>
    </dgm:pt>
    <dgm:pt modelId="{93B82E4D-ACE3-4883-A8EA-92ADF798D75C}" type="pres">
      <dgm:prSet presAssocID="{BAE3D584-1A75-433D-B40B-2A02FD2D249B}" presName="child2" presStyleLbl="bgAcc1" presStyleIdx="1" presStyleCnt="4"/>
      <dgm:spPr/>
      <dgm:t>
        <a:bodyPr/>
        <a:lstStyle/>
        <a:p>
          <a:endParaRPr lang="pl-PL"/>
        </a:p>
      </dgm:t>
    </dgm:pt>
    <dgm:pt modelId="{683AFEAD-CF07-4339-A9D5-9424440F84FE}" type="pres">
      <dgm:prSet presAssocID="{BAE3D584-1A75-433D-B40B-2A02FD2D249B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482A0EE-0140-4FBB-821C-D429521A17B0}" type="pres">
      <dgm:prSet presAssocID="{BAE3D584-1A75-433D-B40B-2A02FD2D249B}" presName="child3group" presStyleCnt="0"/>
      <dgm:spPr/>
    </dgm:pt>
    <dgm:pt modelId="{79A4CB72-960F-4C2A-8350-283567490D11}" type="pres">
      <dgm:prSet presAssocID="{BAE3D584-1A75-433D-B40B-2A02FD2D249B}" presName="child3" presStyleLbl="bgAcc1" presStyleIdx="2" presStyleCnt="4"/>
      <dgm:spPr/>
      <dgm:t>
        <a:bodyPr/>
        <a:lstStyle/>
        <a:p>
          <a:endParaRPr lang="pl-PL"/>
        </a:p>
      </dgm:t>
    </dgm:pt>
    <dgm:pt modelId="{AC82D8D6-443F-4EF8-83DE-ACB530245742}" type="pres">
      <dgm:prSet presAssocID="{BAE3D584-1A75-433D-B40B-2A02FD2D249B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BBAAC22-8BBA-418E-8BAC-31879612512C}" type="pres">
      <dgm:prSet presAssocID="{BAE3D584-1A75-433D-B40B-2A02FD2D249B}" presName="child4group" presStyleCnt="0"/>
      <dgm:spPr/>
    </dgm:pt>
    <dgm:pt modelId="{46C270B6-1C37-4575-97E1-0D0AF7CD62C8}" type="pres">
      <dgm:prSet presAssocID="{BAE3D584-1A75-433D-B40B-2A02FD2D249B}" presName="child4" presStyleLbl="bgAcc1" presStyleIdx="3" presStyleCnt="4"/>
      <dgm:spPr/>
      <dgm:t>
        <a:bodyPr/>
        <a:lstStyle/>
        <a:p>
          <a:endParaRPr lang="pl-PL"/>
        </a:p>
      </dgm:t>
    </dgm:pt>
    <dgm:pt modelId="{71E29140-E164-4D67-A91A-5DA3A4D20E14}" type="pres">
      <dgm:prSet presAssocID="{BAE3D584-1A75-433D-B40B-2A02FD2D249B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C0F0E73-9BAB-4316-9967-63650E4FABCD}" type="pres">
      <dgm:prSet presAssocID="{BAE3D584-1A75-433D-B40B-2A02FD2D249B}" presName="childPlaceholder" presStyleCnt="0"/>
      <dgm:spPr/>
    </dgm:pt>
    <dgm:pt modelId="{6BC40522-F4CA-4D97-97F8-0B35F146D081}" type="pres">
      <dgm:prSet presAssocID="{BAE3D584-1A75-433D-B40B-2A02FD2D249B}" presName="circle" presStyleCnt="0"/>
      <dgm:spPr/>
    </dgm:pt>
    <dgm:pt modelId="{6CD2FF2C-3092-411B-A117-E52250A86E57}" type="pres">
      <dgm:prSet presAssocID="{BAE3D584-1A75-433D-B40B-2A02FD2D249B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4F8DB17-23BE-4230-A979-E6EB4A3D29A7}" type="pres">
      <dgm:prSet presAssocID="{BAE3D584-1A75-433D-B40B-2A02FD2D249B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5CD1CAA-CDE1-415C-AD15-216EFBD30630}" type="pres">
      <dgm:prSet presAssocID="{BAE3D584-1A75-433D-B40B-2A02FD2D249B}" presName="quadrant3" presStyleLbl="node1" presStyleIdx="2" presStyleCnt="4" custLinFactNeighborX="2221" custLinFactNeighborY="3545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341F1FB-EFB8-4522-BDB7-C7CB11079DCA}" type="pres">
      <dgm:prSet presAssocID="{BAE3D584-1A75-433D-B40B-2A02FD2D249B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49FC902-4B5A-45AF-A982-55F549F3FAF8}" type="pres">
      <dgm:prSet presAssocID="{BAE3D584-1A75-433D-B40B-2A02FD2D249B}" presName="quadrantPlaceholder" presStyleCnt="0"/>
      <dgm:spPr/>
    </dgm:pt>
    <dgm:pt modelId="{C5EE9234-0D0D-4D17-9F74-A51AD96DF2DE}" type="pres">
      <dgm:prSet presAssocID="{BAE3D584-1A75-433D-B40B-2A02FD2D249B}" presName="center1" presStyleLbl="fgShp" presStyleIdx="0" presStyleCnt="2"/>
      <dgm:spPr/>
    </dgm:pt>
    <dgm:pt modelId="{C53D367D-AE9C-42BB-8945-9AAAF809D6DF}" type="pres">
      <dgm:prSet presAssocID="{BAE3D584-1A75-433D-B40B-2A02FD2D249B}" presName="center2" presStyleLbl="fgShp" presStyleIdx="1" presStyleCnt="2"/>
      <dgm:spPr/>
    </dgm:pt>
  </dgm:ptLst>
  <dgm:cxnLst>
    <dgm:cxn modelId="{B6F9F365-E654-422B-9B29-BC442D1CC08D}" srcId="{9B67430A-712F-4D05-AF54-208F80B7F019}" destId="{96DEF9CD-865F-460B-A4A1-449A04B89056}" srcOrd="0" destOrd="0" parTransId="{B424F6BB-DB50-44EF-BD1B-457682D7D684}" sibTransId="{F1F178DC-3C76-4335-B4BF-8C573343FC04}"/>
    <dgm:cxn modelId="{52AEB687-8D2B-4933-A01C-0891B231E69D}" srcId="{BAE3D584-1A75-433D-B40B-2A02FD2D249B}" destId="{39EC444A-8C37-4593-BB54-39E873D6EB5F}" srcOrd="1" destOrd="0" parTransId="{990C4B65-71F3-4B96-A768-B55776BE2532}" sibTransId="{4FE66F61-EA50-41FE-A2F3-153EC9703441}"/>
    <dgm:cxn modelId="{40704C67-82FE-41F6-9AC2-710968CA4025}" type="presOf" srcId="{96DEF9CD-865F-460B-A4A1-449A04B89056}" destId="{AC82D8D6-443F-4EF8-83DE-ACB530245742}" srcOrd="1" destOrd="0" presId="urn:microsoft.com/office/officeart/2005/8/layout/cycle4"/>
    <dgm:cxn modelId="{10112ADA-8AEC-4AE4-B272-61FFCA096542}" srcId="{AD3333A6-79D8-4EFC-8EFF-BF42A21FFDAA}" destId="{1DF8ADA0-39A2-44B0-97E6-3D4E15C695F7}" srcOrd="0" destOrd="0" parTransId="{907AEF73-EFCB-4897-8455-4AF97B80CC48}" sibTransId="{C65F420A-F3C0-42DA-A869-225F608C3695}"/>
    <dgm:cxn modelId="{EC30E600-218A-43B3-9C55-527ACF6B7F6F}" type="presOf" srcId="{75F10330-5A66-4A36-8D16-F24A67D950DE}" destId="{2562CE08-F75B-45CA-82AA-1FCC268112AD}" srcOrd="1" destOrd="0" presId="urn:microsoft.com/office/officeart/2005/8/layout/cycle4"/>
    <dgm:cxn modelId="{340C1238-D184-444F-9B76-22962B595AD9}" type="presOf" srcId="{1DF8ADA0-39A2-44B0-97E6-3D4E15C695F7}" destId="{46C270B6-1C37-4575-97E1-0D0AF7CD62C8}" srcOrd="0" destOrd="0" presId="urn:microsoft.com/office/officeart/2005/8/layout/cycle4"/>
    <dgm:cxn modelId="{12158597-4AAF-492D-A6DB-4699DF47919B}" srcId="{BAE3D584-1A75-433D-B40B-2A02FD2D249B}" destId="{704CCBDA-DEDD-4658-92CB-927937E183D4}" srcOrd="0" destOrd="0" parTransId="{21355401-5327-4780-97E3-94F7841FD207}" sibTransId="{3B70E09B-26D7-4457-A4CF-B7ED616901B8}"/>
    <dgm:cxn modelId="{23967DDD-7E99-4974-B8B0-9A8296416C58}" srcId="{BAE3D584-1A75-433D-B40B-2A02FD2D249B}" destId="{AD3333A6-79D8-4EFC-8EFF-BF42A21FFDAA}" srcOrd="3" destOrd="0" parTransId="{2CE376BE-B512-438D-990C-21D17B639889}" sibTransId="{3EF41CC4-A9C1-4910-A212-847BE97AF6D7}"/>
    <dgm:cxn modelId="{65E0FB12-2D89-44F9-A13E-5E5E45AFCB81}" srcId="{BAE3D584-1A75-433D-B40B-2A02FD2D249B}" destId="{9B67430A-712F-4D05-AF54-208F80B7F019}" srcOrd="2" destOrd="0" parTransId="{0814DB30-9D81-4286-ABAD-1FB70C832447}" sibTransId="{4294DBE5-32B5-4080-BC6F-0FD1C2F5DB83}"/>
    <dgm:cxn modelId="{9C89BF4E-1EEB-4A2D-A1EB-6BD9B9E69707}" type="presOf" srcId="{1DF8ADA0-39A2-44B0-97E6-3D4E15C695F7}" destId="{71E29140-E164-4D67-A91A-5DA3A4D20E14}" srcOrd="1" destOrd="0" presId="urn:microsoft.com/office/officeart/2005/8/layout/cycle4"/>
    <dgm:cxn modelId="{04CEBF78-1429-4A34-A8B0-0176936034A3}" type="presOf" srcId="{BAE3D584-1A75-433D-B40B-2A02FD2D249B}" destId="{39505DA9-17BE-4381-B001-035AFCA1F3A6}" srcOrd="0" destOrd="0" presId="urn:microsoft.com/office/officeart/2005/8/layout/cycle4"/>
    <dgm:cxn modelId="{936ABA8A-C3B8-4DF7-A263-5894BB591C88}" type="presOf" srcId="{39EC444A-8C37-4593-BB54-39E873D6EB5F}" destId="{04F8DB17-23BE-4230-A979-E6EB4A3D29A7}" srcOrd="0" destOrd="0" presId="urn:microsoft.com/office/officeart/2005/8/layout/cycle4"/>
    <dgm:cxn modelId="{099A9226-291A-41CC-8A55-413E646321CF}" type="presOf" srcId="{7FB2E14E-5425-4D08-82AD-B42D7074E135}" destId="{683AFEAD-CF07-4339-A9D5-9424440F84FE}" srcOrd="1" destOrd="0" presId="urn:microsoft.com/office/officeart/2005/8/layout/cycle4"/>
    <dgm:cxn modelId="{D5130503-973D-497F-B125-0EAA5BCD0EEF}" srcId="{704CCBDA-DEDD-4658-92CB-927937E183D4}" destId="{75F10330-5A66-4A36-8D16-F24A67D950DE}" srcOrd="0" destOrd="0" parTransId="{8CBEBC6F-FBF3-47BE-A693-0FD3DF8CD507}" sibTransId="{C1819F4D-DE8D-4759-B89A-E0642E18C107}"/>
    <dgm:cxn modelId="{A54C1457-9BA9-466C-9436-DECA3D324CA0}" type="presOf" srcId="{AD3333A6-79D8-4EFC-8EFF-BF42A21FFDAA}" destId="{D341F1FB-EFB8-4522-BDB7-C7CB11079DCA}" srcOrd="0" destOrd="0" presId="urn:microsoft.com/office/officeart/2005/8/layout/cycle4"/>
    <dgm:cxn modelId="{10E99714-8BE3-498A-8D46-2E9A9C3F44B2}" type="presOf" srcId="{7FB2E14E-5425-4D08-82AD-B42D7074E135}" destId="{93B82E4D-ACE3-4883-A8EA-92ADF798D75C}" srcOrd="0" destOrd="0" presId="urn:microsoft.com/office/officeart/2005/8/layout/cycle4"/>
    <dgm:cxn modelId="{E7CCE469-E041-4C89-A5EF-2734CBB3066A}" type="presOf" srcId="{704CCBDA-DEDD-4658-92CB-927937E183D4}" destId="{6CD2FF2C-3092-411B-A117-E52250A86E57}" srcOrd="0" destOrd="0" presId="urn:microsoft.com/office/officeart/2005/8/layout/cycle4"/>
    <dgm:cxn modelId="{ECDDA4C4-1894-418B-ACE3-FA942B477622}" type="presOf" srcId="{75F10330-5A66-4A36-8D16-F24A67D950DE}" destId="{3C2F1E1A-ED6B-493F-8625-BDB1E4029E27}" srcOrd="0" destOrd="0" presId="urn:microsoft.com/office/officeart/2005/8/layout/cycle4"/>
    <dgm:cxn modelId="{8B3E61C4-60F5-4C11-94A0-7FDB53996AED}" srcId="{39EC444A-8C37-4593-BB54-39E873D6EB5F}" destId="{7FB2E14E-5425-4D08-82AD-B42D7074E135}" srcOrd="0" destOrd="0" parTransId="{74997668-0C9C-4641-8559-2705E88BDDA2}" sibTransId="{8776132E-0C5A-48C3-B1CD-5522A93EAA2D}"/>
    <dgm:cxn modelId="{1C299782-A7B5-4F7B-9A9E-3CE016DA6318}" type="presOf" srcId="{9B67430A-712F-4D05-AF54-208F80B7F019}" destId="{45CD1CAA-CDE1-415C-AD15-216EFBD30630}" srcOrd="0" destOrd="0" presId="urn:microsoft.com/office/officeart/2005/8/layout/cycle4"/>
    <dgm:cxn modelId="{11E0E88C-2048-4D27-8A04-B13858C82589}" type="presOf" srcId="{96DEF9CD-865F-460B-A4A1-449A04B89056}" destId="{79A4CB72-960F-4C2A-8350-283567490D11}" srcOrd="0" destOrd="0" presId="urn:microsoft.com/office/officeart/2005/8/layout/cycle4"/>
    <dgm:cxn modelId="{D3ACE07A-1CC0-49FC-BA56-B33F77A0329E}" type="presParOf" srcId="{39505DA9-17BE-4381-B001-035AFCA1F3A6}" destId="{2418A350-59E3-43A2-81D6-64C824E33DEA}" srcOrd="0" destOrd="0" presId="urn:microsoft.com/office/officeart/2005/8/layout/cycle4"/>
    <dgm:cxn modelId="{BDA6BB94-BECA-4629-BE37-4759BA8A7869}" type="presParOf" srcId="{2418A350-59E3-43A2-81D6-64C824E33DEA}" destId="{EBD1B7A3-11DF-4363-A344-0A3061644E0F}" srcOrd="0" destOrd="0" presId="urn:microsoft.com/office/officeart/2005/8/layout/cycle4"/>
    <dgm:cxn modelId="{D64AD7E9-A152-4825-9C30-E30BA4E5C4B9}" type="presParOf" srcId="{EBD1B7A3-11DF-4363-A344-0A3061644E0F}" destId="{3C2F1E1A-ED6B-493F-8625-BDB1E4029E27}" srcOrd="0" destOrd="0" presId="urn:microsoft.com/office/officeart/2005/8/layout/cycle4"/>
    <dgm:cxn modelId="{60CEB874-8100-4B23-81B5-266AF481808B}" type="presParOf" srcId="{EBD1B7A3-11DF-4363-A344-0A3061644E0F}" destId="{2562CE08-F75B-45CA-82AA-1FCC268112AD}" srcOrd="1" destOrd="0" presId="urn:microsoft.com/office/officeart/2005/8/layout/cycle4"/>
    <dgm:cxn modelId="{C4F26FCA-F4B2-40C6-A93D-90F01CBF491D}" type="presParOf" srcId="{2418A350-59E3-43A2-81D6-64C824E33DEA}" destId="{A396827D-AF40-4336-8B30-C4523D2F561F}" srcOrd="1" destOrd="0" presId="urn:microsoft.com/office/officeart/2005/8/layout/cycle4"/>
    <dgm:cxn modelId="{D3A8AB22-FDCB-4CBE-90BF-8AB1912D8831}" type="presParOf" srcId="{A396827D-AF40-4336-8B30-C4523D2F561F}" destId="{93B82E4D-ACE3-4883-A8EA-92ADF798D75C}" srcOrd="0" destOrd="0" presId="urn:microsoft.com/office/officeart/2005/8/layout/cycle4"/>
    <dgm:cxn modelId="{0B9B77D5-5A38-4AFA-B1A3-8A3F64A50C5C}" type="presParOf" srcId="{A396827D-AF40-4336-8B30-C4523D2F561F}" destId="{683AFEAD-CF07-4339-A9D5-9424440F84FE}" srcOrd="1" destOrd="0" presId="urn:microsoft.com/office/officeart/2005/8/layout/cycle4"/>
    <dgm:cxn modelId="{DC82912D-9CA4-4A90-AF40-82DD8775280E}" type="presParOf" srcId="{2418A350-59E3-43A2-81D6-64C824E33DEA}" destId="{E482A0EE-0140-4FBB-821C-D429521A17B0}" srcOrd="2" destOrd="0" presId="urn:microsoft.com/office/officeart/2005/8/layout/cycle4"/>
    <dgm:cxn modelId="{63E1A893-AEEA-4FCE-AFA2-4EABF1D5FC31}" type="presParOf" srcId="{E482A0EE-0140-4FBB-821C-D429521A17B0}" destId="{79A4CB72-960F-4C2A-8350-283567490D11}" srcOrd="0" destOrd="0" presId="urn:microsoft.com/office/officeart/2005/8/layout/cycle4"/>
    <dgm:cxn modelId="{D578072B-BFB1-4D31-9152-25CC5B784F7A}" type="presParOf" srcId="{E482A0EE-0140-4FBB-821C-D429521A17B0}" destId="{AC82D8D6-443F-4EF8-83DE-ACB530245742}" srcOrd="1" destOrd="0" presId="urn:microsoft.com/office/officeart/2005/8/layout/cycle4"/>
    <dgm:cxn modelId="{E0E4479A-BAA5-4698-849E-E7B28C656B1E}" type="presParOf" srcId="{2418A350-59E3-43A2-81D6-64C824E33DEA}" destId="{1BBAAC22-8BBA-418E-8BAC-31879612512C}" srcOrd="3" destOrd="0" presId="urn:microsoft.com/office/officeart/2005/8/layout/cycle4"/>
    <dgm:cxn modelId="{DAAA1448-E0E4-4CB0-BD7D-A50B9312D704}" type="presParOf" srcId="{1BBAAC22-8BBA-418E-8BAC-31879612512C}" destId="{46C270B6-1C37-4575-97E1-0D0AF7CD62C8}" srcOrd="0" destOrd="0" presId="urn:microsoft.com/office/officeart/2005/8/layout/cycle4"/>
    <dgm:cxn modelId="{0E689552-1EA8-4306-9084-B703FF76924D}" type="presParOf" srcId="{1BBAAC22-8BBA-418E-8BAC-31879612512C}" destId="{71E29140-E164-4D67-A91A-5DA3A4D20E14}" srcOrd="1" destOrd="0" presId="urn:microsoft.com/office/officeart/2005/8/layout/cycle4"/>
    <dgm:cxn modelId="{3C3D6D03-A0A9-41F6-A8EE-F2645F85D0C9}" type="presParOf" srcId="{2418A350-59E3-43A2-81D6-64C824E33DEA}" destId="{0C0F0E73-9BAB-4316-9967-63650E4FABCD}" srcOrd="4" destOrd="0" presId="urn:microsoft.com/office/officeart/2005/8/layout/cycle4"/>
    <dgm:cxn modelId="{41361574-4CE7-457A-B93B-FBC118A9A86C}" type="presParOf" srcId="{39505DA9-17BE-4381-B001-035AFCA1F3A6}" destId="{6BC40522-F4CA-4D97-97F8-0B35F146D081}" srcOrd="1" destOrd="0" presId="urn:microsoft.com/office/officeart/2005/8/layout/cycle4"/>
    <dgm:cxn modelId="{47F53C92-42EA-46CD-8477-AA43F6C29865}" type="presParOf" srcId="{6BC40522-F4CA-4D97-97F8-0B35F146D081}" destId="{6CD2FF2C-3092-411B-A117-E52250A86E57}" srcOrd="0" destOrd="0" presId="urn:microsoft.com/office/officeart/2005/8/layout/cycle4"/>
    <dgm:cxn modelId="{1BBE366B-8A41-4693-AF24-F3926BC4E3B4}" type="presParOf" srcId="{6BC40522-F4CA-4D97-97F8-0B35F146D081}" destId="{04F8DB17-23BE-4230-A979-E6EB4A3D29A7}" srcOrd="1" destOrd="0" presId="urn:microsoft.com/office/officeart/2005/8/layout/cycle4"/>
    <dgm:cxn modelId="{10531F48-96D3-43DC-8CBD-09179357F460}" type="presParOf" srcId="{6BC40522-F4CA-4D97-97F8-0B35F146D081}" destId="{45CD1CAA-CDE1-415C-AD15-216EFBD30630}" srcOrd="2" destOrd="0" presId="urn:microsoft.com/office/officeart/2005/8/layout/cycle4"/>
    <dgm:cxn modelId="{A8E38A6D-E96E-4D99-BCB1-4DF9459BEA5A}" type="presParOf" srcId="{6BC40522-F4CA-4D97-97F8-0B35F146D081}" destId="{D341F1FB-EFB8-4522-BDB7-C7CB11079DCA}" srcOrd="3" destOrd="0" presId="urn:microsoft.com/office/officeart/2005/8/layout/cycle4"/>
    <dgm:cxn modelId="{C124923D-D2FA-41AA-B026-5737F0AE3C28}" type="presParOf" srcId="{6BC40522-F4CA-4D97-97F8-0B35F146D081}" destId="{049FC902-4B5A-45AF-A982-55F549F3FAF8}" srcOrd="4" destOrd="0" presId="urn:microsoft.com/office/officeart/2005/8/layout/cycle4"/>
    <dgm:cxn modelId="{645C903F-28D1-4058-A577-4A4201FB48B8}" type="presParOf" srcId="{39505DA9-17BE-4381-B001-035AFCA1F3A6}" destId="{C5EE9234-0D0D-4D17-9F74-A51AD96DF2DE}" srcOrd="2" destOrd="0" presId="urn:microsoft.com/office/officeart/2005/8/layout/cycle4"/>
    <dgm:cxn modelId="{2E4C00E7-5C2B-4E42-A721-3C04B3662680}" type="presParOf" srcId="{39505DA9-17BE-4381-B001-035AFCA1F3A6}" destId="{C53D367D-AE9C-42BB-8945-9AAAF809D6DF}" srcOrd="3" destOrd="0" presId="urn:microsoft.com/office/officeart/2005/8/layout/cycle4"/>
  </dgm:cxnLst>
  <dgm:bg>
    <a:solidFill>
      <a:schemeClr val="accent6">
        <a:lumMod val="60000"/>
        <a:lumOff val="40000"/>
      </a:schemeClr>
    </a:solidFill>
  </dgm:bg>
  <dgm:whole>
    <a:ln>
      <a:solidFill>
        <a:srgbClr val="FF0000"/>
      </a:solidFill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2015-01-08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2015-01-08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ostokąt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Łącznik prosty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2015-01-08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2015-01-08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3" name="Prostokąt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rostokąt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2015-01-08</a:t>
            </a:fld>
            <a:endParaRPr lang="pl-PL"/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2015-01-08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ymbol zastępczy zawartości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2" name="Symbol zastępczy zawartości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Łącznik prosty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Prostokąt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Prostokąt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Prostokąt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ostokąt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2015-01-08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pl-PL"/>
          </a:p>
        </p:txBody>
      </p:sp>
      <p:sp>
        <p:nvSpPr>
          <p:cNvPr id="15" name="Łącznik prosty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ymbol zastępczy zawartości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6" name="Symbol zastępczy zawartości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3" name="Tytuł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2015-01-08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rostokąt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Prostokąt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2015-01-08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Prostokąt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ymbol zastępczy zawartości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1" name="Prostokąt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2015-01-08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Łącznik prosty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Prostokąt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22" name="Prostokąt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2015-01-08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2015-01-08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Łącznik prosty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4000" dirty="0" smtClean="0">
                <a:solidFill>
                  <a:srgbClr val="FF0000"/>
                </a:solidFill>
              </a:rPr>
              <a:t>Słonecznik</a:t>
            </a:r>
          </a:p>
          <a:p>
            <a:r>
              <a:rPr lang="pl-PL" sz="4000" dirty="0" smtClean="0">
                <a:solidFill>
                  <a:srgbClr val="FF0000"/>
                </a:solidFill>
              </a:rPr>
              <a:t>pastewny</a:t>
            </a:r>
            <a:endParaRPr lang="pl-PL" sz="4000" dirty="0">
              <a:solidFill>
                <a:srgbClr val="FF0000"/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Rośliny pastewne</a:t>
            </a:r>
            <a:endParaRPr lang="pl-PL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534400" cy="77150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Znaczenie gospodarcze</a:t>
            </a:r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 rot="712257">
            <a:off x="301752" y="1527048"/>
            <a:ext cx="8503920" cy="4572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</a:pPr>
            <a:r>
              <a:rPr lang="pl-PL" sz="2000" dirty="0" smtClean="0">
                <a:solidFill>
                  <a:srgbClr val="FF0000"/>
                </a:solidFill>
              </a:rPr>
              <a:t>Z RODZINY KAPUSTOWATYCH. GATUNEK 2-LETNI. POŚCIĘCIU DOBRZE ODRASTA. PALOWY SYSTEM KORZENIOWY DO 1,5M. OPRÓCZ BIAŁKA (OK. 12 -20-LIŚCIE%) ZAWIERA DUŻO WITAMIN I MINERAŁÓW, PRZY DOBREJ STRAWNOŚCI. WIĘKSZA WYDAJNOŚĆ Z.M. NIŻ KUKURYDZA (ALE MNIEJ S.M., A WIĘCEJ BIAŁKA). DUŻA MROZOODPORNOŚĆ    (DO – 14C.). PRZEZNACZENIE: KISZONKA, ZIELONKA, SUSZ. MOŻE BYĆ SKARMIANA JAKO ZIELONKA NAWET ZIMĄ (ALE UWAGA!!! – ZAWARTOŚĆ TIOGLIKOZYDÓW, AZOTANÓW I OLEJKÓW ETERYCZNYCH WPŁYWAJĄ NA ZŁY ZAPACH MLEKA, WYWOŁUJĄ ANEMIĘ. WYRÓŻNIA SIĘ FORMY: GŁĄBUASTA I LIŚCIASTA.</a:t>
            </a:r>
            <a:endParaRPr lang="pl-PL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Wymagania glebowe i plonowanie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Kapustę uprawia się najczęściej w plonie wtórnym, rzadziej w poplonie ścierniskowym. 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Plony </a:t>
            </a:r>
            <a:r>
              <a:rPr lang="pl-PL" dirty="0" err="1" smtClean="0">
                <a:solidFill>
                  <a:srgbClr val="FF0000"/>
                </a:solidFill>
              </a:rPr>
              <a:t>z.m</a:t>
            </a:r>
            <a:r>
              <a:rPr lang="pl-PL" dirty="0" smtClean="0">
                <a:solidFill>
                  <a:srgbClr val="FF0000"/>
                </a:solidFill>
              </a:rPr>
              <a:t>. kapusty pastewnej uprawianej w plonie wtórnym to przeciętnie 30-50 t. zielonej masy i 0,5-1,1 t białka surowego z 1 ha. </a:t>
            </a:r>
          </a:p>
          <a:p>
            <a:r>
              <a:rPr lang="pl-PL" dirty="0" smtClean="0">
                <a:solidFill>
                  <a:srgbClr val="0070C0"/>
                </a:solidFill>
              </a:rPr>
              <a:t>W poplonie ścierniskowym nie daje zwykle plonów wyższych od 25 t/ha. </a:t>
            </a:r>
          </a:p>
          <a:p>
            <a:r>
              <a:rPr lang="pl-PL" b="1" dirty="0" smtClean="0"/>
              <a:t>Uprawiana w plonie głównym dostarcza ok. 60-80 t/ha zielonej masy.</a:t>
            </a:r>
          </a:p>
          <a:p>
            <a:r>
              <a:rPr lang="pl-PL" dirty="0" smtClean="0"/>
              <a:t> Kapusta wymaga gleb bardzo żyznych w dobrej kulturze i dużej zasobności w składniki pokarmowe, ale w warunkach wilgotniejszych może być uprawiana na glebach nieco lżejszych, jeśli zapewni się jej odpowiednio wysoki poziom nawożenia mineralnego.</a:t>
            </a:r>
            <a:endParaRPr lang="pl-PL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Siew i pielęgnacja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Kapustę pastewną można uprawiać z rozsady lub wysiewać bezpośrednio na polu. </a:t>
            </a:r>
          </a:p>
          <a:p>
            <a:r>
              <a:rPr lang="pl-PL" dirty="0" smtClean="0"/>
              <a:t>Uprawiając kapustę pastewną bezpośrednio w polu, potrzeba 2-4 kg nasion/1ha. Wysiewa się je w rzędy co 50-60 </a:t>
            </a:r>
            <a:r>
              <a:rPr lang="pl-PL" dirty="0" err="1" smtClean="0"/>
              <a:t>cm</a:t>
            </a:r>
            <a:r>
              <a:rPr lang="pl-PL" dirty="0" smtClean="0"/>
              <a:t>. Przerzedzenie wykonuje się w 2-3 tygodnie po wschodach, tak aby odległość między roślinami w rzędzie wynosiła 20-30 </a:t>
            </a:r>
            <a:r>
              <a:rPr lang="pl-PL" dirty="0" err="1" smtClean="0"/>
              <a:t>cm</a:t>
            </a:r>
            <a:r>
              <a:rPr lang="pl-PL" dirty="0" smtClean="0"/>
              <a:t>.</a:t>
            </a:r>
            <a:br>
              <a:rPr lang="pl-PL" dirty="0" smtClean="0"/>
            </a:br>
            <a:endParaRPr lang="pl-PL" dirty="0" smtClean="0"/>
          </a:p>
          <a:p>
            <a:r>
              <a:rPr lang="pl-PL" b="1" dirty="0" smtClean="0"/>
              <a:t>Siew na plon główny:</a:t>
            </a:r>
            <a:r>
              <a:rPr lang="pl-PL" dirty="0" smtClean="0"/>
              <a:t> kwiecień</a:t>
            </a:r>
          </a:p>
          <a:p>
            <a:r>
              <a:rPr lang="pl-PL" b="1" dirty="0" smtClean="0"/>
              <a:t>Siew na plon wtórny: </a:t>
            </a:r>
            <a:r>
              <a:rPr lang="pl-PL" dirty="0" smtClean="0"/>
              <a:t>maj-czerwiec</a:t>
            </a:r>
          </a:p>
          <a:p>
            <a:r>
              <a:rPr lang="pl-PL" b="1" dirty="0" smtClean="0"/>
              <a:t>Siew na poplon ścierniskowy: </a:t>
            </a:r>
            <a:r>
              <a:rPr lang="pl-PL" dirty="0" smtClean="0"/>
              <a:t>lipiec</a:t>
            </a:r>
          </a:p>
          <a:p>
            <a:endParaRPr lang="pl-PL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Nawożenie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smtClean="0"/>
              <a:t>Nawożenie organiczne (obornik, gnojowica) – jesienią.</a:t>
            </a:r>
          </a:p>
          <a:p>
            <a:r>
              <a:rPr lang="pl-PL" dirty="0" smtClean="0"/>
              <a:t>Stosunek N:P:K = </a:t>
            </a:r>
            <a:r>
              <a:rPr lang="pl-PL" dirty="0" smtClean="0">
                <a:solidFill>
                  <a:srgbClr val="C00000"/>
                </a:solidFill>
              </a:rPr>
              <a:t>2-3 : 1 : 2-2,5</a:t>
            </a:r>
          </a:p>
          <a:p>
            <a:pPr>
              <a:buNone/>
            </a:pPr>
            <a:r>
              <a:rPr lang="pl-PL" dirty="0" smtClean="0">
                <a:solidFill>
                  <a:srgbClr val="C00000"/>
                </a:solidFill>
              </a:rPr>
              <a:t>    W zależności od zasobności gleby i miejsca w zmianowaniu: N 90 – 360kg/ha (3 dawki); </a:t>
            </a:r>
          </a:p>
          <a:p>
            <a:pPr>
              <a:buNone/>
            </a:pPr>
            <a:r>
              <a:rPr lang="pl-PL" dirty="0" smtClean="0">
                <a:solidFill>
                  <a:srgbClr val="C00000"/>
                </a:solidFill>
              </a:rPr>
              <a:t>				   P: 100 – 140kg/ha; </a:t>
            </a:r>
          </a:p>
          <a:p>
            <a:pPr>
              <a:buNone/>
            </a:pPr>
            <a:r>
              <a:rPr lang="pl-PL" dirty="0" smtClean="0">
                <a:solidFill>
                  <a:srgbClr val="C00000"/>
                </a:solidFill>
              </a:rPr>
              <a:t>					K : 230 – 300kg/ha</a:t>
            </a:r>
            <a:endParaRPr lang="pl-PL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Siew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smtClean="0"/>
              <a:t>Wysiew w rozstawie 40 – 50cm, głębokość 1,5cm.,  lub rozstaw 20 – 30cm ( międzyplon ścierniskowy).</a:t>
            </a:r>
          </a:p>
          <a:p>
            <a:r>
              <a:rPr lang="pl-PL" dirty="0" smtClean="0"/>
              <a:t>Termin siewu: plon wtóry – 3/V, a w międzyplonie ścierniskowym -  1/VIII.</a:t>
            </a:r>
          </a:p>
          <a:p>
            <a:r>
              <a:rPr lang="pl-PL" dirty="0" smtClean="0"/>
              <a:t>Po wysiewie stosujemy zabiegi spulchniające międzyrzędzia, opielanie. </a:t>
            </a:r>
          </a:p>
          <a:p>
            <a:r>
              <a:rPr lang="pl-PL" dirty="0" smtClean="0"/>
              <a:t>Na chwasty : zaprawa nasion, oraz środki zawierające </a:t>
            </a:r>
            <a:r>
              <a:rPr lang="pl-PL" dirty="0" err="1" smtClean="0"/>
              <a:t>trifluralinę</a:t>
            </a:r>
            <a:r>
              <a:rPr lang="pl-PL" dirty="0" smtClean="0"/>
              <a:t>.</a:t>
            </a:r>
          </a:p>
          <a:p>
            <a:r>
              <a:rPr lang="pl-PL" dirty="0" smtClean="0"/>
              <a:t>Szkodniki i </a:t>
            </a:r>
            <a:r>
              <a:rPr lang="pl-PL" smtClean="0"/>
              <a:t>choroby – zgodnie z IOR.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4857752" y="2643181"/>
            <a:ext cx="3571900" cy="2880041"/>
          </a:xfrm>
        </p:spPr>
        <p:txBody>
          <a:bodyPr/>
          <a:lstStyle/>
          <a:p>
            <a:r>
              <a:rPr lang="pl-PL" sz="2800" dirty="0" smtClean="0"/>
              <a:t>Sprawdzian </a:t>
            </a:r>
          </a:p>
          <a:p>
            <a:r>
              <a:rPr lang="pl-PL" sz="2800" dirty="0" smtClean="0"/>
              <a:t>Za </a:t>
            </a:r>
          </a:p>
          <a:p>
            <a:r>
              <a:rPr lang="pl-PL" sz="2800" dirty="0" smtClean="0"/>
              <a:t>Tydzień!!!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785926"/>
          </a:xfrm>
        </p:spPr>
        <p:txBody>
          <a:bodyPr/>
          <a:lstStyle/>
          <a:p>
            <a:r>
              <a:rPr lang="pl-PL" dirty="0" smtClean="0"/>
              <a:t>KONIEC</a:t>
            </a:r>
            <a:endParaRPr lang="pl-PL" dirty="0"/>
          </a:p>
        </p:txBody>
      </p:sp>
      <p:pic>
        <p:nvPicPr>
          <p:cNvPr id="1026" name="Picture 2" descr="C:\Program Files\Microsoft Office\MEDIA\CAGCAT10\j023331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100000"/>
            <a:ext cx="4429155" cy="4262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idx="1"/>
          </p:nvPr>
        </p:nvSpPr>
        <p:spPr>
          <a:xfrm rot="20649972">
            <a:off x="160259" y="2761823"/>
            <a:ext cx="8968487" cy="3135244"/>
          </a:xfrm>
        </p:spPr>
        <p:txBody>
          <a:bodyPr/>
          <a:lstStyle/>
          <a:p>
            <a:r>
              <a:rPr lang="pl-PL" dirty="0" smtClean="0">
                <a:solidFill>
                  <a:srgbClr val="FF0000"/>
                </a:solidFill>
              </a:rPr>
              <a:t>SŁONECZNIK [Z RODZ. ASTROWATYCH]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pl-PL" dirty="0" smtClean="0">
                <a:solidFill>
                  <a:srgbClr val="FF0000"/>
                </a:solidFill>
              </a:rPr>
              <a:t>ROŚLINA 1-ROCZNA, O SZTYWNEJ, NIEROZGAŁĘZIONEJ ŁODYDZE. LIŚCIE SERCOWATE NA OGONKACH, KWIATOSTAN ZŁOŻONY – KOSZYCZEK, SYSTEM KORZENIOWY SILNIE ROZWINIĘTY DO 1,5M. WYSTĘPUJĄ ODMIANY OLEISTE I PASTEWNE. OWOCEM JEST NIEŁUPKA O MTN, W ZALEŻNOŚCI OD ODMIANY WYNOSI 80 – 300G.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Znaczenie gospodarcze</a:t>
            </a:r>
            <a:endParaRPr lang="pl-PL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pl-PL" dirty="0" smtClean="0"/>
              <a:t>Znaczenie gospodarcze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Wymagania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Słonecznik uprawiany na zieloną masę:</a:t>
            </a:r>
          </a:p>
          <a:p>
            <a:pPr>
              <a:buNone/>
            </a:pPr>
            <a:r>
              <a:rPr lang="pl-PL" dirty="0" smtClean="0"/>
              <a:t>  -  </a:t>
            </a:r>
            <a:r>
              <a:rPr lang="pl-PL" dirty="0" smtClean="0">
                <a:solidFill>
                  <a:srgbClr val="FF0000"/>
                </a:solidFill>
              </a:rPr>
              <a:t>łatwo przystosowuje się </a:t>
            </a:r>
            <a:r>
              <a:rPr lang="pl-PL" dirty="0" smtClean="0"/>
              <a:t>do różnych warunków siedliskowych, </a:t>
            </a:r>
          </a:p>
          <a:p>
            <a:pPr>
              <a:buFontTx/>
              <a:buChar char="-"/>
            </a:pPr>
            <a:r>
              <a:rPr lang="pl-PL" dirty="0" smtClean="0"/>
              <a:t>silnie rozbudowany system korzeniowy - </a:t>
            </a:r>
            <a:r>
              <a:rPr lang="pl-PL" dirty="0" smtClean="0">
                <a:solidFill>
                  <a:srgbClr val="FF0000"/>
                </a:solidFill>
              </a:rPr>
              <a:t>znosi okresowe susze </a:t>
            </a:r>
            <a:r>
              <a:rPr lang="pl-PL" dirty="0" smtClean="0"/>
              <a:t>i udaje się nawet na glebach lekkich i piaszczystych. </a:t>
            </a:r>
          </a:p>
          <a:p>
            <a:pPr>
              <a:buFontTx/>
              <a:buChar char="-"/>
            </a:pPr>
            <a:r>
              <a:rPr lang="pl-PL" dirty="0" smtClean="0"/>
              <a:t>- nie powinien być uprawiany na glebach zimnych, podmokłych i silnie zakwaszonych </a:t>
            </a:r>
          </a:p>
          <a:p>
            <a:pPr>
              <a:buFontTx/>
              <a:buChar char="-"/>
            </a:pPr>
            <a:r>
              <a:rPr lang="pl-PL" dirty="0" smtClean="0"/>
              <a:t>- ciepłolubny, wrażliwy na niskie temperatury </a:t>
            </a:r>
          </a:p>
          <a:p>
            <a:pPr>
              <a:buFontTx/>
              <a:buChar char="-"/>
            </a:pPr>
            <a:r>
              <a:rPr lang="pl-PL" dirty="0" smtClean="0"/>
              <a:t>- kiełkuje w temperaturze 4 – 6 C, ale młode rośliny z powodzeniem wytrzymują wiosenne przymrozki do -5 C </a:t>
            </a:r>
          </a:p>
          <a:p>
            <a:pPr>
              <a:buFontTx/>
              <a:buChar char="-"/>
            </a:pPr>
            <a:r>
              <a:rPr lang="pl-PL" dirty="0" smtClean="0"/>
              <a:t>- bardzo wrażliwy na </a:t>
            </a:r>
            <a:r>
              <a:rPr lang="pl-PL" dirty="0" smtClean="0">
                <a:solidFill>
                  <a:srgbClr val="FF0000"/>
                </a:solidFill>
              </a:rPr>
              <a:t>jesienne przymrozki </a:t>
            </a:r>
            <a:r>
              <a:rPr lang="pl-PL" dirty="0" smtClean="0"/>
              <a:t>[należy go odpowiednio wcześnie zebrać z pola]. </a:t>
            </a:r>
          </a:p>
          <a:p>
            <a:pPr>
              <a:buFontTx/>
              <a:buChar char="-"/>
            </a:pPr>
            <a:r>
              <a:rPr lang="pl-PL" dirty="0" smtClean="0"/>
              <a:t>- ciekawą właściwością słonecznika jest ustawienie liści i koszyczków </a:t>
            </a:r>
            <a:r>
              <a:rPr lang="pl-PL" dirty="0" smtClean="0">
                <a:solidFill>
                  <a:srgbClr val="FF0000"/>
                </a:solidFill>
              </a:rPr>
              <a:t>zawsze w kierunku słońca</a:t>
            </a:r>
            <a:r>
              <a:rPr lang="pl-PL" dirty="0" smtClean="0"/>
              <a:t>, co świadczy o jego dużych wymaganiach świetlnych.</a:t>
            </a:r>
            <a:endParaRPr lang="pl-PL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Wymagania </a:t>
            </a:r>
            <a:r>
              <a:rPr lang="pl-PL" dirty="0" err="1" smtClean="0"/>
              <a:t>cd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 smtClean="0"/>
              <a:t>Można go uprawiać w plonie głównym, plonie wtórym oraz w międzyplonie ścierniskowym. Ma małe wymagania co do przedplonu</a:t>
            </a:r>
          </a:p>
          <a:p>
            <a:r>
              <a:rPr lang="pl-PL" dirty="0" smtClean="0">
                <a:solidFill>
                  <a:srgbClr val="00B050"/>
                </a:solidFill>
              </a:rPr>
              <a:t>- w plonie głównym najczęściej uprawia się go po zbożach, roślinach okopowych i strączkowych. </a:t>
            </a:r>
          </a:p>
          <a:p>
            <a:r>
              <a:rPr lang="pl-PL" dirty="0" smtClean="0">
                <a:solidFill>
                  <a:srgbClr val="0070C0"/>
                </a:solidFill>
              </a:rPr>
              <a:t>- w plonie wtórym roślina ta przychodzi po międzyplonach ozimych.</a:t>
            </a:r>
          </a:p>
          <a:p>
            <a:r>
              <a:rPr lang="pl-PL" dirty="0" smtClean="0">
                <a:solidFill>
                  <a:srgbClr val="C00000"/>
                </a:solidFill>
              </a:rPr>
              <a:t>- w niektórych rejonach kraju słonecznik może być uprawiany w międzyplonach ścierniskowych po jęczmieniu ozimym, po mieszankach jarych na zielonkę, po wcześnie schodzącym życie, po wczesnych ziemniakach oraz po rzepaku. </a:t>
            </a:r>
          </a:p>
          <a:p>
            <a:r>
              <a:rPr lang="pl-PL" dirty="0" smtClean="0"/>
              <a:t>Wymagającym starannej uprawy gleby. Do uprawy w plonie głównym wykonać orkę przedzimową, wiosną rolę spulchnić i doprawić pod siew. </a:t>
            </a:r>
          </a:p>
          <a:p>
            <a:r>
              <a:rPr lang="pl-PL" dirty="0" smtClean="0"/>
              <a:t>W plonie wtórym i międzyplonie ścierniskowym, po zbiorze przedplonu, wykonuje się orkę na średnią, połączoną z doprawieniem roli. </a:t>
            </a:r>
            <a:endParaRPr lang="pl-PL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Nawożenie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 smtClean="0"/>
              <a:t>Słonecznik dość efektywnie wykorzystuje nawożenie mineralne. Przy średniej zasobności gleby w składniki pokarmowe dawki nawozów fosforowo-potasowych powinny wynosić: </a:t>
            </a:r>
          </a:p>
          <a:p>
            <a:r>
              <a:rPr lang="pl-PL" dirty="0" smtClean="0">
                <a:solidFill>
                  <a:schemeClr val="accent2">
                    <a:lumMod val="50000"/>
                  </a:schemeClr>
                </a:solidFill>
              </a:rPr>
              <a:t>50-80 kg P2O5 </a:t>
            </a:r>
          </a:p>
          <a:p>
            <a:r>
              <a:rPr lang="pl-PL" dirty="0" smtClean="0">
                <a:solidFill>
                  <a:srgbClr val="00B050"/>
                </a:solidFill>
              </a:rPr>
              <a:t> 100-120 kg K2O</a:t>
            </a:r>
            <a:r>
              <a:rPr lang="pl-PL" dirty="0" smtClean="0"/>
              <a:t>. 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Na glebach lżejszych zalecane są bowiem mniejsze dawki nawozów, a na glebach cięższych – większe </a:t>
            </a:r>
            <a:r>
              <a:rPr lang="pl-PL" dirty="0" smtClean="0"/>
              <a:t>[stosować jesienią przed orką zimową, a w przypadku uprawy w plonie wtórym bezpośrednio na ścierń po zbiorze przedplonu].</a:t>
            </a:r>
          </a:p>
          <a:p>
            <a:r>
              <a:rPr lang="pl-PL" dirty="0" smtClean="0"/>
              <a:t> Słonecznik ma mniejsze wymaganie w stosunku do azotu - przy uprawie na kiszonkę stosuje się </a:t>
            </a:r>
            <a:r>
              <a:rPr lang="pl-PL" dirty="0" smtClean="0">
                <a:solidFill>
                  <a:srgbClr val="7030A0"/>
                </a:solidFill>
              </a:rPr>
              <a:t>100-120 kg N </a:t>
            </a:r>
            <a:r>
              <a:rPr lang="pl-PL" dirty="0" smtClean="0"/>
              <a:t>/ ha, w całości przedsiewnie. </a:t>
            </a:r>
          </a:p>
          <a:p>
            <a:r>
              <a:rPr lang="pl-PL" dirty="0" smtClean="0"/>
              <a:t>Na glebach  o </a:t>
            </a:r>
            <a:r>
              <a:rPr lang="pl-PL" dirty="0" err="1" smtClean="0"/>
              <a:t>pH</a:t>
            </a:r>
            <a:r>
              <a:rPr lang="pl-PL" dirty="0" smtClean="0"/>
              <a:t> poniżej 5,5 - niezbędne jest wapnowanie, najlepiej pod przedplon. Słonecznik źle znosi wapnowanie bezpośrednio przed siewem.</a:t>
            </a:r>
            <a:endParaRPr lang="pl-PL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Siew i pielęgnacja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 smtClean="0"/>
              <a:t>W plonie głównym : wysiewa się od 2/ IV do 1/V, kiedy temperatura gleby wynosi około 6-8C. Rzędowo w rozstawie 40-50 cm w ilości 20-25 kg /ha, lub siewnikiem pneumatycznym przy rozstawie – do 70 cm, wysiew 10-15 kg / ha. (szersza rozstawa rzędów to możliwość zbioru silosokombajnem dla roślin </a:t>
            </a:r>
            <a:r>
              <a:rPr lang="pl-PL" dirty="0" err="1" smtClean="0"/>
              <a:t>wysokołodygowych</a:t>
            </a:r>
            <a:r>
              <a:rPr lang="pl-PL" dirty="0" smtClean="0"/>
              <a:t>.)</a:t>
            </a:r>
          </a:p>
          <a:p>
            <a:r>
              <a:rPr lang="pl-PL" dirty="0" smtClean="0">
                <a:solidFill>
                  <a:srgbClr val="00B050"/>
                </a:solidFill>
              </a:rPr>
              <a:t> na glebach cięższych nasiona na głębokości  3 - 4 cm, </a:t>
            </a:r>
          </a:p>
          <a:p>
            <a:r>
              <a:rPr lang="pl-PL" dirty="0" smtClean="0"/>
              <a:t> </a:t>
            </a:r>
            <a:r>
              <a:rPr lang="pl-PL" dirty="0" smtClean="0">
                <a:solidFill>
                  <a:srgbClr val="0070C0"/>
                </a:solidFill>
              </a:rPr>
              <a:t>na glebach lżejszych ok. 4 - 6 </a:t>
            </a:r>
            <a:r>
              <a:rPr lang="pl-PL" dirty="0" err="1" smtClean="0">
                <a:solidFill>
                  <a:srgbClr val="0070C0"/>
                </a:solidFill>
              </a:rPr>
              <a:t>cm</a:t>
            </a:r>
            <a:r>
              <a:rPr lang="pl-PL" dirty="0" smtClean="0">
                <a:solidFill>
                  <a:srgbClr val="0070C0"/>
                </a:solidFill>
              </a:rPr>
              <a:t>. 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jako plon wtórny (po międzyplonach ozimych) lub jako międzyplon po zbożach (najpóźniej do 30 lipca) -  wysiew w rzędy co 15-25 cm, w ilości 30-35 kg / ha. </a:t>
            </a:r>
          </a:p>
          <a:p>
            <a:r>
              <a:rPr lang="pl-PL" dirty="0" smtClean="0"/>
              <a:t> Pielęgnowanie zasiewów - zwalczanie skorupy oraz chwastów przed wschodami, poprzez bronowanie. </a:t>
            </a:r>
          </a:p>
          <a:p>
            <a:r>
              <a:rPr lang="pl-PL" dirty="0" smtClean="0"/>
              <a:t>Po wschodach szybko rośnie i dobrze radzi sobie z chwastami. (w przypadku rozwoju chwastów - przy siewie w szeroki rzędy, można zastosować herbicydy, bezpośrednio po siewie: </a:t>
            </a:r>
            <a:r>
              <a:rPr lang="pl-PL" dirty="0" err="1" smtClean="0"/>
              <a:t>Linurex</a:t>
            </a:r>
            <a:r>
              <a:rPr lang="pl-PL" dirty="0" smtClean="0"/>
              <a:t> 50 WP w dawce 1,5-2 kg/ha, lub </a:t>
            </a:r>
            <a:r>
              <a:rPr lang="pl-PL" dirty="0" err="1" smtClean="0"/>
              <a:t>Linusol</a:t>
            </a:r>
            <a:r>
              <a:rPr lang="pl-PL" dirty="0" smtClean="0"/>
              <a:t> </a:t>
            </a:r>
            <a:r>
              <a:rPr lang="pl-PL" dirty="0" err="1" smtClean="0"/>
              <a:t>Stefes</a:t>
            </a:r>
            <a:r>
              <a:rPr lang="pl-PL" dirty="0" smtClean="0"/>
              <a:t> 450 SC w dawce 1,5-2 l/ha.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Zbiór i konserwacja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 smtClean="0"/>
              <a:t>Termin zbioru zależy od jego przeznaczenia.</a:t>
            </a:r>
          </a:p>
          <a:p>
            <a:r>
              <a:rPr lang="pl-PL" dirty="0" smtClean="0">
                <a:solidFill>
                  <a:schemeClr val="accent5">
                    <a:lumMod val="50000"/>
                  </a:schemeClr>
                </a:solidFill>
              </a:rPr>
              <a:t> Słonecznik na zielonkę zbiera się stopniowo od momentu wyraźnego wykształcenia koszyczka kwiatowego, ale gdy kwiaty nie są jeszcze zabarwione (duże plony zielonej masy, a łodygi są jeszcze miękkie i chętnie zjadane przez zwierzęta)</a:t>
            </a:r>
          </a:p>
          <a:p>
            <a:r>
              <a:rPr lang="pl-PL" dirty="0" smtClean="0">
                <a:solidFill>
                  <a:srgbClr val="FFC000"/>
                </a:solidFill>
              </a:rPr>
              <a:t>Zbiór na kiszonkę odbywa się nieco później, w fazie żółtego koszyczka, gdy nasiona są już wypełnione (od kwitnienia do fazy żółtego koszyczka znacznie wzrasta plon suchej masy) </a:t>
            </a:r>
          </a:p>
          <a:p>
            <a:r>
              <a:rPr lang="pl-PL" dirty="0" smtClean="0"/>
              <a:t>Następuje również wzrost zawartości węglowodanów i tłuszczów, natomiast maleje zawartość białka. </a:t>
            </a:r>
          </a:p>
          <a:p>
            <a:r>
              <a:rPr lang="pl-PL" dirty="0" smtClean="0"/>
              <a:t>Dostatecznie duża zawartość suchej masy w słoneczniku powoduje, że jest on dobrym surowcem do produkcji kiszonek. 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Kiszonka ze słonecznika, zbieranego w fazie żółtego koszyczka posiada tylko nieznacznie niższą wartość paszową niż kiszonka z kukurydzy.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3200" dirty="0" smtClean="0">
                <a:solidFill>
                  <a:srgbClr val="00B050"/>
                </a:solidFill>
              </a:rPr>
              <a:t>Kapusta pastewna</a:t>
            </a:r>
            <a:endParaRPr lang="pl-PL" sz="3200" dirty="0">
              <a:solidFill>
                <a:srgbClr val="00B050"/>
              </a:solidFill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Rośliny pastewne</a:t>
            </a:r>
            <a:endParaRPr lang="pl-PL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ejski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iejski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dlewnia metali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139</TotalTime>
  <Words>1107</Words>
  <PresentationFormat>Pokaz na ekranie (4:3)</PresentationFormat>
  <Paragraphs>84</Paragraphs>
  <Slides>15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6" baseType="lpstr">
      <vt:lpstr>Miejski</vt:lpstr>
      <vt:lpstr>Rośliny pastewne</vt:lpstr>
      <vt:lpstr>Znaczenie gospodarcze</vt:lpstr>
      <vt:lpstr>Znaczenie gospodarcze</vt:lpstr>
      <vt:lpstr>Wymagania</vt:lpstr>
      <vt:lpstr>Wymagania cd.</vt:lpstr>
      <vt:lpstr>Nawożenie</vt:lpstr>
      <vt:lpstr>Siew i pielęgnacja</vt:lpstr>
      <vt:lpstr>Zbiór i konserwacja</vt:lpstr>
      <vt:lpstr>Rośliny pastewne</vt:lpstr>
      <vt:lpstr>Znaczenie gospodarcze</vt:lpstr>
      <vt:lpstr>Wymagania glebowe i plonowanie</vt:lpstr>
      <vt:lpstr>Siew i pielęgnacja</vt:lpstr>
      <vt:lpstr>Nawożenie</vt:lpstr>
      <vt:lpstr>Siew</vt:lpstr>
      <vt:lpstr>KONIEC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Rośliny pastewne</dc:title>
  <cp:lastModifiedBy>Ściegliński</cp:lastModifiedBy>
  <cp:revision>17</cp:revision>
  <dcterms:modified xsi:type="dcterms:W3CDTF">2015-01-08T20:58:36Z</dcterms:modified>
</cp:coreProperties>
</file>