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embeddedFontLst>
    <p:embeddedFont>
      <p:font typeface="Montserrat" charset="0"/>
      <p:regular r:id="rId23"/>
      <p:bold r:id="rId24"/>
    </p:embeddedFont>
    <p:embeddedFont>
      <p:font typeface="Oswald" charset="0"/>
      <p:regular r:id="rId25"/>
      <p:bold r:id="rId26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3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4286250" y="0"/>
            <a:ext cx="7230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58475" y="0"/>
            <a:ext cx="3853199" cy="51434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ctr" anchorCtr="0"/>
          <a:lstStyle>
            <a:lvl1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44250" y="3550650"/>
            <a:ext cx="4910100" cy="577799"/>
          </a:xfrm>
          <a:prstGeom prst="rect">
            <a:avLst/>
          </a:prstGeom>
          <a:solidFill>
            <a:schemeClr val="dk2"/>
          </a:solidFill>
        </p:spPr>
        <p:txBody>
          <a:bodyPr lIns="91425" tIns="91425" rIns="91425" bIns="91425" anchor="ctr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311700" y="999925"/>
            <a:ext cx="8520599" cy="2146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bg>
      <p:bgPr>
        <a:solidFill>
          <a:schemeClr val="accent5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 rot="5400000">
            <a:off x="4550700" y="-498599"/>
            <a:ext cx="42600" cy="84557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ctr" anchorCtr="0"/>
          <a:lstStyle>
            <a:lvl1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>
                <a:solidFill>
                  <a:schemeClr val="lt1"/>
                </a:solidFill>
              </a:rPr>
              <a:pPr>
                <a:spcBef>
                  <a:spcPts val="0"/>
                </a:spcBef>
                <a:buNone/>
              </a:pPr>
              <a:t>‹#›</a:t>
            </a:fld>
            <a:endParaRPr lang="pl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39998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832400" y="1234050"/>
            <a:ext cx="39998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3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>
                <a:solidFill>
                  <a:schemeClr val="lt1"/>
                </a:solidFill>
              </a:rPr>
              <a:pPr>
                <a:spcBef>
                  <a:spcPts val="0"/>
                </a:spcBef>
                <a:buNone/>
              </a:pPr>
              <a:t>‹#›</a:t>
            </a:fld>
            <a:endParaRPr lang="pl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4572000" y="-75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cxnSp>
        <p:nvCxnSpPr>
          <p:cNvPr id="39" name="Shape 3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265500" y="1081675"/>
            <a:ext cx="4045199" cy="1786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265500" y="2921400"/>
            <a:ext cx="4045199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layfair Display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pl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pPr algn="r">
                <a:spcBef>
                  <a:spcPts val="0"/>
                </a:spcBef>
                <a:buNone/>
              </a:pPr>
              <a:t>‹#›</a:t>
            </a:fld>
            <a:endParaRPr lang="pl" sz="1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PRODUKCJA DROBIU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4897550" y="4394975"/>
            <a:ext cx="2898000" cy="919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pl" dirty="0" smtClean="0"/>
              <a:t>BŚ</a:t>
            </a:r>
            <a:endParaRPr lang="pl" dirty="0"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WARUNKI MIKROKLIMATYCZNE W WYCHOWIE ZWIERZAT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  </a:t>
            </a:r>
            <a:r>
              <a:rPr lang="pl" sz="3000"/>
              <a:t>Prawidłowy wychów decyduje </a:t>
            </a:r>
          </a:p>
          <a:p>
            <a:pPr>
              <a:spcBef>
                <a:spcPts val="0"/>
              </a:spcBef>
              <a:buNone/>
            </a:pPr>
            <a:r>
              <a:rPr lang="pl" sz="3000"/>
              <a:t>      późniejszej produkcyjnośći  ptaków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           TEMPERATURA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</a:t>
            </a:r>
          </a:p>
          <a:p>
            <a:pPr rtl="0">
              <a:spcBef>
                <a:spcPts val="0"/>
              </a:spcBef>
              <a:buNone/>
            </a:pPr>
            <a:r>
              <a:rPr lang="pl" sz="3000"/>
              <a:t>   1 </a:t>
            </a:r>
            <a:r>
              <a:rPr lang="pl" sz="2400"/>
              <a:t>tydz.           33-35 </a:t>
            </a:r>
            <a:r>
              <a:rPr lang="pl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°C</a:t>
            </a:r>
          </a:p>
          <a:p>
            <a:pPr rtl="0">
              <a:spcBef>
                <a:spcPts val="0"/>
              </a:spcBef>
              <a:buNone/>
            </a:pPr>
            <a:r>
              <a:rPr lang="pl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 tydz.          31-33 </a:t>
            </a: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°C</a:t>
            </a:r>
          </a:p>
          <a:p>
            <a:pPr rtl="0">
              <a:spcBef>
                <a:spcPts val="0"/>
              </a:spcBef>
              <a:buNone/>
            </a:pP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 tydz.          29-31  °C</a:t>
            </a:r>
          </a:p>
          <a:p>
            <a:pPr>
              <a:spcBef>
                <a:spcPts val="0"/>
              </a:spcBef>
              <a:buNone/>
            </a:pP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od 6 tyg.        18-21  °C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2975" y="1939325"/>
            <a:ext cx="2228850" cy="232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                                                                                          KLIMAT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64725" y="1017725"/>
            <a:ext cx="8520599" cy="40155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  WŁAŚCIWA TEMPERATURA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</a:t>
            </a:r>
            <a:r>
              <a:rPr lang="pl" sz="1400"/>
              <a:t>*Pisklęta rozproszone,równomiernie na całej powierzchni kregu spokojne cicho popiskują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          </a:t>
            </a:r>
            <a:r>
              <a:rPr lang="pl"/>
              <a:t>TEMPERATURA ZBYT WYSOKA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*Pisklęta uciekają od źródła ciepła,ciężko oddychają,opadają im skrzydła   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</a:t>
            </a:r>
            <a:r>
              <a:rPr lang="pl"/>
              <a:t>          TEMPERATURA ZBYT NISKA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</a:t>
            </a:r>
            <a:r>
              <a:rPr lang="pl" sz="1400"/>
              <a:t>     *Pisklęta tłoczą sie pod sztuczną kwoką, nerwowo piszczą 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         </a:t>
            </a:r>
            <a:r>
              <a:rPr lang="pl"/>
              <a:t>PRZECIĄGI W BUDYNKU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</a:t>
            </a:r>
            <a:r>
              <a:rPr lang="pl" sz="1400"/>
              <a:t>*Pisklęta skupiają się w jedną lub kilka grupek na obrzeżach okręgu 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>
              <a:spcBef>
                <a:spcPts val="0"/>
              </a:spcBef>
              <a:buNone/>
            </a:pPr>
            <a:r>
              <a:rPr lang="pl" sz="1400"/>
              <a:t>               </a:t>
            </a:r>
          </a:p>
        </p:txBody>
      </p:sp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724" y="1368899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726" y="2367562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726" y="3246724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721" y="4125896"/>
            <a:ext cx="785024" cy="78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                                        WYMIANA POWIETRZA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*LATEM-prędkość:0,6 m/s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4,5-8,0 m3/kg/h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*ZIMĄ-prędkość:0.2 m/s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                   1,8-3,6 m3/kg/h</a:t>
            </a:r>
          </a:p>
        </p:txBody>
      </p:sp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6600" y="1920925"/>
            <a:ext cx="2324100" cy="2647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x="6638300" y="2754175"/>
            <a:ext cx="317699" cy="10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            WILGOTNOSC POWIETRZA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                </a:t>
            </a:r>
            <a:r>
              <a:rPr lang="pl" sz="4800"/>
              <a:t>      60-65%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5412" y="2732087"/>
            <a:ext cx="3190875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612050" y="445025"/>
            <a:ext cx="8290800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STEZENIE SZKODLIWYCH GAZÓW     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3600"/>
              <a:t>CO2 -0,2-03%</a:t>
            </a:r>
          </a:p>
          <a:p>
            <a:pPr rtl="0">
              <a:spcBef>
                <a:spcPts val="0"/>
              </a:spcBef>
              <a:buNone/>
            </a:pPr>
            <a:r>
              <a:rPr lang="pl" sz="3600"/>
              <a:t>NH3 -0,0026 %</a:t>
            </a:r>
          </a:p>
          <a:p>
            <a:pPr>
              <a:spcBef>
                <a:spcPts val="0"/>
              </a:spcBef>
              <a:buNone/>
            </a:pPr>
            <a:r>
              <a:rPr lang="pl" sz="3600"/>
              <a:t>H2S -0,0010 %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250" y="1234079"/>
            <a:ext cx="3066474" cy="2847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OBSADA KURCZAKÓW </a:t>
            </a: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2400" b="1"/>
              <a:t>Stada typu nieśnego:                        Stada typu mięsnego:</a:t>
            </a:r>
          </a:p>
          <a:p>
            <a:pPr rtl="0">
              <a:spcBef>
                <a:spcPts val="0"/>
              </a:spcBef>
              <a:buNone/>
            </a:pPr>
            <a:r>
              <a:rPr lang="pl" sz="2400"/>
              <a:t>*do 6 tyg.  20-18 szt./m2                 *do 8 tyg. ⅞ szt./m2</a:t>
            </a:r>
          </a:p>
          <a:p>
            <a:pPr lvl="0" rtl="0">
              <a:spcBef>
                <a:spcPts val="0"/>
              </a:spcBef>
              <a:buNone/>
            </a:pPr>
            <a:r>
              <a:rPr lang="pl" sz="2400"/>
              <a:t>*7-18 tyg.  10 szt./m2                        *8-20 tyg, 7/6 szt./m2</a:t>
            </a:r>
          </a:p>
          <a:p>
            <a:pPr>
              <a:spcBef>
                <a:spcPts val="0"/>
              </a:spcBef>
              <a:buNone/>
            </a:pPr>
            <a:r>
              <a:rPr lang="pl" sz="2400"/>
              <a:t>*od 18 tyg.  6,5 szt./m2                     *powyżej 20 tyg. 6 szt./m2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b="1"/>
              <a:t>PROGRAM SWIETLNY</a:t>
            </a:r>
          </a:p>
          <a:p>
            <a:pPr>
              <a:spcBef>
                <a:spcPts val="0"/>
              </a:spcBef>
              <a:buNone/>
            </a:pPr>
            <a:endParaRPr b="1"/>
          </a:p>
        </p:txBody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NAJWAŻNIEJSZE REGUŁY PRZY TWORZENIU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                   PROGRAMÓW ŚWIETLNYCH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 okresie wychowu nie wolno wydłużać dnia świetlnego,a w okresie produkcyjnym nie wolno go skracać !!!!!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 okresie produkcyjnym intensywność oświetlenia powinna być nieco wyższa niż w czasie wychowu !!!!!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WSKAZNIKI UZYTKOWE STAD TOWAROWYCH STAD 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KIERUNKU NIESNEGO</a:t>
            </a:r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LINIA KUR                                                     </a:t>
            </a:r>
            <a:r>
              <a:rPr lang="pl" b="1"/>
              <a:t>ISA White                 ISA Brown</a:t>
            </a:r>
            <a:r>
              <a:rPr lang="pl"/>
              <a:t>     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OKRES NIEŚNOŚCI (tyg.)                               18-80                          18-80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PRZEŻYWALNOŚĆ (%)                                     94,0                             93,2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PRZY 50% PRODUKCIJ (dni)                 141                                143      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SZCZYT NIEŚNOŚCI (%)                                   95                                  95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ŚREDNIA MASA JAJ (g)                                      61,8                               63,1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 b="1"/>
              <a:t>WSKAZNIKI UZYTKOWE STAD KUR KIERUNKU  MIESNEGIO</a:t>
            </a:r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DOJRZEWANIA (tyg.)                       25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CIAŁA KUR W 20 tyg.(kg.)             2,1-2,2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CIAŁA KUR W 64 tyg (kg.)             3,6-3,8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PRZY 50% PRODUKCJI(tyg.)          27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SZCZYT NIEŚNOŚCI (%)                           85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SYSTEMY PRODUKCIJ DROBIU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*Intensywny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*Pół-intensywny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*Ekstensywny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0100" y="1394375"/>
            <a:ext cx="3238500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6300" y="1520875"/>
            <a:ext cx="228600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WSKAZNIKI PRODUKCYJNE KURCZAT BROJLERÓW 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KURCZĄT (kg/m2)                                     33-42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OBSADA PTAKÓW (szt./m2)                                 15-22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LICZBA DNI ODCHOWU                                      35-63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KOŃCOWA MASA CIAŁA (g)                                1500-3400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ZUŻYCIE PASZY (kg/kg masy ciała)                    1.6-2,3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WYDAJNOŚĆ RZEŹNA Z PODROBAMI (%)        70-71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   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 </a:t>
            </a:r>
            <a:r>
              <a:rPr lang="pl" b="1" i="1" u="sng"/>
              <a:t>     </a:t>
            </a:r>
            <a:r>
              <a:rPr lang="pl" sz="3000" b="1" i="1" u="sng"/>
              <a:t>SYSTEMY UTRZYMANIA DROBIU </a:t>
            </a:r>
          </a:p>
          <a:p>
            <a:pPr rtl="0">
              <a:spcBef>
                <a:spcPts val="0"/>
              </a:spcBef>
              <a:buNone/>
            </a:pPr>
            <a:r>
              <a:rPr lang="pl" sz="3000" b="1" i="1" u="sng"/>
              <a:t>                   W CHOWIE WIELKOTOWAROWYM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pl"/>
              <a:t> 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1953850" y="1906700"/>
            <a:ext cx="1247699" cy="215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Podłogowy ( na głębokiej sciółce)</a:t>
            </a:r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329" y="1366804"/>
            <a:ext cx="3886099" cy="306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487" y="1366787"/>
            <a:ext cx="2867025" cy="221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pl"/>
              <a:t>*Ściółkowo rusztowy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953" y="1330087"/>
            <a:ext cx="3663275" cy="293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0354" y="1306000"/>
            <a:ext cx="3663275" cy="2978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Klatkowy (bateryjny)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003" y="1387075"/>
            <a:ext cx="3574775" cy="2826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9302" y="1409537"/>
            <a:ext cx="3574774" cy="2781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Linie kur do intensywnej produkcij nieśnej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NIOSKI JAJ O BIAŁYCH SKORUPACH       NIOSKI JAJ O BRĄZOWYCH SKORUPACH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4562" y="1767975"/>
            <a:ext cx="2105025" cy="181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5037575" y="2365775"/>
            <a:ext cx="1400699" cy="62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05" name="Shape 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825" y="1777487"/>
            <a:ext cx="2343150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64774" y="2906084"/>
            <a:ext cx="1575575" cy="209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4974" y="2860124"/>
            <a:ext cx="1575574" cy="218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Linie do wielkotowarowej produkcij nieśnej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             HY-LINE-LOHMAN TIERZUCHT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2225" y="2236450"/>
            <a:ext cx="5581650" cy="264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CHÓW KUR KIERUNKU MIESNEGO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3000" b="1"/>
              <a:t>LINIE KUR MIĘSNYCH NA RYNKU POLSKIM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*FLEX                           *HUBBARD HI-YE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*F15                                *COBB 500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*ROSS 308                   *HYBRO PN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*ROSS 508</a:t>
            </a:r>
          </a:p>
          <a:p>
            <a:pPr>
              <a:spcBef>
                <a:spcPts val="0"/>
              </a:spcBef>
              <a:buNone/>
            </a:pPr>
            <a:r>
              <a:rPr lang="pl" b="1"/>
              <a:t>*LOHMAN MEAT 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6050" y="1783800"/>
            <a:ext cx="2142224" cy="3277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Microsoft Office PowerPoint</Application>
  <PresentationFormat>Pokaz na ekranie (16:9)</PresentationFormat>
  <Paragraphs>110</Paragraphs>
  <Slides>20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5" baseType="lpstr">
      <vt:lpstr>Arial</vt:lpstr>
      <vt:lpstr>Playfair Display</vt:lpstr>
      <vt:lpstr>Montserrat</vt:lpstr>
      <vt:lpstr>Oswald</vt:lpstr>
      <vt:lpstr>pop</vt:lpstr>
      <vt:lpstr>PRODUKCJA DROBIU</vt:lpstr>
      <vt:lpstr>SYSTEMY PRODUKCIJ DROBIU</vt:lpstr>
      <vt:lpstr>Slajd 3</vt:lpstr>
      <vt:lpstr>Podłogowy ( na głębokiej sciółce)</vt:lpstr>
      <vt:lpstr>*Ściółkowo rusztowy</vt:lpstr>
      <vt:lpstr>Klatkowy (bateryjny)</vt:lpstr>
      <vt:lpstr>Linie kur do intensywnej produkcij nieśnej</vt:lpstr>
      <vt:lpstr>Linie do wielkotowarowej produkcij nieśnej </vt:lpstr>
      <vt:lpstr>CHÓW KUR KIERUNKU MIESNEGO</vt:lpstr>
      <vt:lpstr>WARUNKI MIKROKLIMATYCZNE W WYCHOWIE ZWIERZAT</vt:lpstr>
      <vt:lpstr>                                     TEMPERATURA  </vt:lpstr>
      <vt:lpstr>                                                                                          KLIMAT</vt:lpstr>
      <vt:lpstr>                                        WYMIANA POWIETRZA</vt:lpstr>
      <vt:lpstr>            WILGOTNOSC POWIETRZA</vt:lpstr>
      <vt:lpstr>STEZENIE SZKODLIWYCH GAZÓW     </vt:lpstr>
      <vt:lpstr>OBSADA KURCZAKÓW </vt:lpstr>
      <vt:lpstr>PROGRAM SWIETLNY </vt:lpstr>
      <vt:lpstr>WSKAZNIKI UZYTKOWE STAD TOWAROWYCH STAD                          KIERUNKU NIESNEGO</vt:lpstr>
      <vt:lpstr>WSKAZNIKI UZYTKOWE STAD KUR KIERUNKU  MIESNEGIO</vt:lpstr>
      <vt:lpstr>WSKAZNIKI PRODUKCYJNE KURCZAT BROJLERÓW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PRODUKCJA DROBIU</dc:title>
  <cp:lastModifiedBy>Bogdan</cp:lastModifiedBy>
  <cp:revision>1</cp:revision>
  <dcterms:modified xsi:type="dcterms:W3CDTF">2017-02-28T17:37:13Z</dcterms:modified>
</cp:coreProperties>
</file>